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01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300" r:id="rId5"/>
    <p:sldId id="301" r:id="rId6"/>
    <p:sldId id="309" r:id="rId7"/>
    <p:sldId id="317" r:id="rId8"/>
    <p:sldId id="318" r:id="rId9"/>
    <p:sldId id="338" r:id="rId10"/>
    <p:sldId id="339" r:id="rId11"/>
    <p:sldId id="262" r:id="rId12"/>
    <p:sldId id="315" r:id="rId13"/>
    <p:sldId id="316" r:id="rId14"/>
    <p:sldId id="342" r:id="rId15"/>
    <p:sldId id="343" r:id="rId16"/>
    <p:sldId id="340" r:id="rId17"/>
    <p:sldId id="341" r:id="rId18"/>
    <p:sldId id="302" r:id="rId19"/>
    <p:sldId id="269" r:id="rId20"/>
    <p:sldId id="270" r:id="rId21"/>
    <p:sldId id="271" r:id="rId22"/>
    <p:sldId id="268" r:id="rId23"/>
    <p:sldId id="276" r:id="rId24"/>
    <p:sldId id="290" r:id="rId25"/>
    <p:sldId id="311" r:id="rId26"/>
    <p:sldId id="279" r:id="rId27"/>
    <p:sldId id="313" r:id="rId28"/>
    <p:sldId id="314" r:id="rId29"/>
    <p:sldId id="280" r:id="rId30"/>
    <p:sldId id="304" r:id="rId31"/>
    <p:sldId id="303" r:id="rId32"/>
  </p:sldIdLst>
  <p:sldSz cx="9144000" cy="6858000" type="screen4x3"/>
  <p:notesSz cx="9926638" cy="67976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1F1"/>
    <a:srgbClr val="FFFFFF"/>
    <a:srgbClr val="2A579A"/>
    <a:srgbClr val="D0E6EF"/>
    <a:srgbClr val="A6D2FE"/>
    <a:srgbClr val="FFFFCC"/>
    <a:srgbClr val="0000FF"/>
    <a:srgbClr val="F3F3F3"/>
    <a:srgbClr val="EF8924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3" autoAdjust="0"/>
    <p:restoredTop sz="84367" autoAdjust="0"/>
  </p:normalViewPr>
  <p:slideViewPr>
    <p:cSldViewPr>
      <p:cViewPr varScale="1">
        <p:scale>
          <a:sx n="53" d="100"/>
          <a:sy n="53" d="100"/>
        </p:scale>
        <p:origin x="150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40DB119A-A405-4336-8CEF-07A175D15E31}" type="datetimeFigureOut">
              <a:rPr lang="zh-TW" altLang="en-US" smtClean="0"/>
              <a:pPr/>
              <a:t>2023/5/24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1BE6D4BA-FD53-40D9-B7ED-081390D08D2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959C495-3F8B-4B27-95A6-95C11EC43AB0}" type="datetimeFigureOut">
              <a:rPr lang="zh-TW" altLang="en-US" smtClean="0"/>
              <a:pPr/>
              <a:t>2023/5/24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39884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8636C1A-C4EA-4B37-8242-40EB697976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646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805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0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035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4268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5007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254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ja-JP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323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5695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701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6436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813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9614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227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75330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7502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1143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779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0444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13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14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0016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36C1A-C4EA-4B37-8242-40EB697976E9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525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164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F173-67C7-497F-B8A1-2465BE3E8C8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359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09888" y="2057477"/>
            <a:ext cx="6780203" cy="1470025"/>
          </a:xfrm>
        </p:spPr>
        <p:txBody>
          <a:bodyPr/>
          <a:lstStyle>
            <a:lvl1pPr algn="l"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09887" y="3690243"/>
            <a:ext cx="5663381" cy="6530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36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8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4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9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1"/>
          </p:nvPr>
        </p:nvSpPr>
        <p:spPr>
          <a:xfrm>
            <a:off x="6454043" y="6246064"/>
            <a:ext cx="2524556" cy="391864"/>
          </a:xfrm>
        </p:spPr>
        <p:txBody>
          <a:bodyPr>
            <a:normAutofit/>
          </a:bodyPr>
          <a:lstStyle>
            <a:lvl1pPr algn="r">
              <a:buNone/>
              <a:defRPr sz="16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1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5233" y="3689641"/>
            <a:ext cx="3694472" cy="391864"/>
          </a:xfrm>
        </p:spPr>
        <p:txBody>
          <a:bodyPr>
            <a:noAutofit/>
          </a:bodyPr>
          <a:lstStyle>
            <a:lvl1pPr algn="l">
              <a:defRPr sz="220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3771531" y="4244720"/>
            <a:ext cx="3509749" cy="391188"/>
          </a:xfrm>
        </p:spPr>
        <p:txBody>
          <a:bodyPr>
            <a:normAutofit/>
          </a:bodyPr>
          <a:lstStyle>
            <a:lvl1pPr algn="l" defTabSz="872722" rtl="0" eaLnBrk="1" latinLnBrk="0" hangingPunct="1">
              <a:spcBef>
                <a:spcPct val="0"/>
              </a:spcBef>
              <a:buNone/>
              <a:defRPr lang="zh-TW" altLang="en-US" sz="220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2785745" y="3069259"/>
            <a:ext cx="3633492" cy="456634"/>
          </a:xfrm>
        </p:spPr>
        <p:txBody>
          <a:bodyPr>
            <a:normAutofit/>
          </a:bodyPr>
          <a:lstStyle>
            <a:lvl1pPr>
              <a:buNone/>
              <a:defRPr sz="220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A66641-B913-4245-84E6-6CDAE2D33594}" type="datetime1">
              <a:rPr lang="ja-JP" altLang="en-US" smtClean="0"/>
              <a:pPr/>
              <a:t>2023/5/24</a:t>
            </a:fld>
            <a:endParaRPr lang="en-US" altLang="ja-JP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C1D-9183-45EC-AD6F-D6572D0F6EA4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82055-8520-4670-BC27-8F95DBB8B204}" type="datetime1">
              <a:rPr lang="ja-JP" altLang="en-US" smtClean="0"/>
              <a:pPr/>
              <a:t>2023/5/24</a:t>
            </a:fld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390525"/>
            <a:ext cx="7772400" cy="57054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 rot="2100000">
            <a:off x="8312150" y="5870575"/>
            <a:ext cx="5016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FD2AB-DF79-4347-A519-392359166A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09021" y="2130429"/>
            <a:ext cx="6780203" cy="1470025"/>
          </a:xfrm>
        </p:spPr>
        <p:txBody>
          <a:bodyPr/>
          <a:lstStyle>
            <a:lvl1pPr>
              <a:defRPr>
                <a:solidFill>
                  <a:srgbClr val="403329"/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33646" y="3690243"/>
            <a:ext cx="5663381" cy="653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  <a:lvl2pPr marL="436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4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1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5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9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861" y="2253411"/>
            <a:ext cx="7772400" cy="1362075"/>
          </a:xfrm>
        </p:spPr>
        <p:txBody>
          <a:bodyPr anchor="ctr">
            <a:noAutofit/>
          </a:bodyPr>
          <a:lstStyle>
            <a:lvl1pPr algn="ctr">
              <a:defRPr sz="6600" b="0" cap="all">
                <a:solidFill>
                  <a:srgbClr val="403329"/>
                </a:solidFill>
                <a:effectLst>
                  <a:outerShdw blurRad="12700" dist="12700" dir="54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370" y="4147419"/>
            <a:ext cx="7772400" cy="587597"/>
          </a:xfrm>
        </p:spPr>
        <p:txBody>
          <a:bodyPr anchor="ctr"/>
          <a:lstStyle>
            <a:lvl1pPr marL="0" indent="0" algn="ctr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20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4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86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48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724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34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896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5803491" y="98157"/>
            <a:ext cx="3201876" cy="326508"/>
          </a:xfrm>
        </p:spPr>
        <p:txBody>
          <a:bodyPr anchor="ctr">
            <a:normAutofit/>
          </a:bodyPr>
          <a:lstStyle>
            <a:lvl1pPr algn="ctr">
              <a:buNone/>
              <a:defRPr sz="18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2755" y="97957"/>
            <a:ext cx="3201520" cy="32651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03329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51264"/>
            <a:ext cx="8229600" cy="5374900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標題及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446506" y="1599672"/>
            <a:ext cx="8250988" cy="45070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0"/>
            </a:lvl1pPr>
            <a:lvl2pPr marL="436207" indent="0">
              <a:buNone/>
              <a:defRPr sz="1900" b="1"/>
            </a:lvl2pPr>
            <a:lvl3pPr marL="872414" indent="0">
              <a:buNone/>
              <a:defRPr sz="1800" b="1"/>
            </a:lvl3pPr>
            <a:lvl4pPr marL="1308621" indent="0">
              <a:buNone/>
              <a:defRPr sz="1500" b="1"/>
            </a:lvl4pPr>
            <a:lvl5pPr marL="1744829" indent="0">
              <a:buNone/>
              <a:defRPr sz="1500" b="1"/>
            </a:lvl5pPr>
            <a:lvl6pPr marL="2181036" indent="0">
              <a:buNone/>
              <a:defRPr sz="1500" b="1"/>
            </a:lvl6pPr>
            <a:lvl7pPr marL="2617243" indent="0">
              <a:buNone/>
              <a:defRPr sz="1500" b="1"/>
            </a:lvl7pPr>
            <a:lvl8pPr marL="3053451" indent="0">
              <a:buNone/>
              <a:defRPr sz="1500" b="1"/>
            </a:lvl8pPr>
            <a:lvl9pPr marL="3489659" indent="0">
              <a:buNone/>
              <a:defRPr sz="15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0"/>
            </a:lvl1pPr>
            <a:lvl2pPr marL="436207" indent="0">
              <a:buNone/>
              <a:defRPr sz="1900" b="1"/>
            </a:lvl2pPr>
            <a:lvl3pPr marL="872414" indent="0">
              <a:buNone/>
              <a:defRPr sz="1800" b="1"/>
            </a:lvl3pPr>
            <a:lvl4pPr marL="1308621" indent="0">
              <a:buNone/>
              <a:defRPr sz="1500" b="1"/>
            </a:lvl4pPr>
            <a:lvl5pPr marL="1744829" indent="0">
              <a:buNone/>
              <a:defRPr sz="1500" b="1"/>
            </a:lvl5pPr>
            <a:lvl6pPr marL="2181036" indent="0">
              <a:buNone/>
              <a:defRPr sz="1500" b="1"/>
            </a:lvl6pPr>
            <a:lvl7pPr marL="2617243" indent="0">
              <a:buNone/>
              <a:defRPr sz="1500" b="1"/>
            </a:lvl7pPr>
            <a:lvl8pPr marL="3053451" indent="0">
              <a:buNone/>
              <a:defRPr sz="1500" b="1"/>
            </a:lvl8pPr>
            <a:lvl9pPr marL="3489659" indent="0">
              <a:buNone/>
              <a:defRPr sz="15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區段標題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861" y="2384030"/>
            <a:ext cx="7772400" cy="1362075"/>
          </a:xfrm>
        </p:spPr>
        <p:txBody>
          <a:bodyPr anchor="ctr">
            <a:noAutofit/>
          </a:bodyPr>
          <a:lstStyle>
            <a:lvl1pPr algn="ctr">
              <a:defRPr sz="6600" b="0" cap="all">
                <a:solidFill>
                  <a:srgbClr val="403329"/>
                </a:solidFill>
                <a:latin typeface="Garamond" pitchFamily="18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0370" y="4082106"/>
            <a:ext cx="7772400" cy="587597"/>
          </a:xfrm>
        </p:spPr>
        <p:txBody>
          <a:bodyPr anchor="ctr"/>
          <a:lstStyle>
            <a:lvl1pPr marL="0" indent="0" algn="ctr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3"/>
          </p:nvPr>
        </p:nvSpPr>
        <p:spPr>
          <a:xfrm>
            <a:off x="5803491" y="98157"/>
            <a:ext cx="3201876" cy="326508"/>
          </a:xfrm>
        </p:spPr>
        <p:txBody>
          <a:bodyPr anchor="ctr">
            <a:normAutofit/>
          </a:bodyPr>
          <a:lstStyle>
            <a:lvl1pPr algn="ctr">
              <a:buNone/>
              <a:defRPr sz="1800">
                <a:solidFill>
                  <a:srgbClr val="403329"/>
                </a:solidFill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207" indent="0">
              <a:buNone/>
              <a:defRPr sz="1100"/>
            </a:lvl2pPr>
            <a:lvl3pPr marL="872414" indent="0">
              <a:buNone/>
              <a:defRPr sz="1000"/>
            </a:lvl3pPr>
            <a:lvl4pPr marL="1308621" indent="0">
              <a:buNone/>
              <a:defRPr sz="900"/>
            </a:lvl4pPr>
            <a:lvl5pPr marL="1744829" indent="0">
              <a:buNone/>
              <a:defRPr sz="900"/>
            </a:lvl5pPr>
            <a:lvl6pPr marL="2181036" indent="0">
              <a:buNone/>
              <a:defRPr sz="900"/>
            </a:lvl6pPr>
            <a:lvl7pPr marL="2617243" indent="0">
              <a:buNone/>
              <a:defRPr sz="900"/>
            </a:lvl7pPr>
            <a:lvl8pPr marL="3053451" indent="0">
              <a:buNone/>
              <a:defRPr sz="900"/>
            </a:lvl8pPr>
            <a:lvl9pPr marL="348965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6207" indent="0">
              <a:buNone/>
              <a:defRPr sz="2600"/>
            </a:lvl2pPr>
            <a:lvl3pPr marL="872414" indent="0">
              <a:buNone/>
              <a:defRPr sz="2300"/>
            </a:lvl3pPr>
            <a:lvl4pPr marL="1308621" indent="0">
              <a:buNone/>
              <a:defRPr sz="1900"/>
            </a:lvl4pPr>
            <a:lvl5pPr marL="1744829" indent="0">
              <a:buNone/>
              <a:defRPr sz="1900"/>
            </a:lvl5pPr>
            <a:lvl6pPr marL="2181036" indent="0">
              <a:buNone/>
              <a:defRPr sz="1900"/>
            </a:lvl6pPr>
            <a:lvl7pPr marL="2617243" indent="0">
              <a:buNone/>
              <a:defRPr sz="1900"/>
            </a:lvl7pPr>
            <a:lvl8pPr marL="3053451" indent="0">
              <a:buNone/>
              <a:defRPr sz="1900"/>
            </a:lvl8pPr>
            <a:lvl9pPr marL="3489659" indent="0">
              <a:buNone/>
              <a:defRPr sz="19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207" indent="0">
              <a:buNone/>
              <a:defRPr sz="1100"/>
            </a:lvl2pPr>
            <a:lvl3pPr marL="872414" indent="0">
              <a:buNone/>
              <a:defRPr sz="1000"/>
            </a:lvl3pPr>
            <a:lvl4pPr marL="1308621" indent="0">
              <a:buNone/>
              <a:defRPr sz="900"/>
            </a:lvl4pPr>
            <a:lvl5pPr marL="1744829" indent="0">
              <a:buNone/>
              <a:defRPr sz="900"/>
            </a:lvl5pPr>
            <a:lvl6pPr marL="2181036" indent="0">
              <a:buNone/>
              <a:defRPr sz="900"/>
            </a:lvl6pPr>
            <a:lvl7pPr marL="2617243" indent="0">
              <a:buNone/>
              <a:defRPr sz="900"/>
            </a:lvl7pPr>
            <a:lvl8pPr marL="3053451" indent="0">
              <a:buNone/>
              <a:defRPr sz="900"/>
            </a:lvl8pPr>
            <a:lvl9pPr marL="3489659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2" y="274642"/>
            <a:ext cx="2228851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2"/>
            <a:ext cx="653415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5233" y="3690242"/>
            <a:ext cx="3694472" cy="391864"/>
          </a:xfrm>
        </p:spPr>
        <p:txBody>
          <a:bodyPr>
            <a:noAutofit/>
          </a:bodyPr>
          <a:lstStyle>
            <a:lvl1pPr algn="l">
              <a:defRPr sz="220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3"/>
          </p:nvPr>
        </p:nvSpPr>
        <p:spPr>
          <a:xfrm>
            <a:off x="3771533" y="4244722"/>
            <a:ext cx="3509749" cy="391188"/>
          </a:xfrm>
        </p:spPr>
        <p:txBody>
          <a:bodyPr>
            <a:normAutofit/>
          </a:bodyPr>
          <a:lstStyle>
            <a:lvl1pPr algn="l" defTabSz="872414" rtl="0" eaLnBrk="1" latinLnBrk="0" hangingPunct="1">
              <a:spcBef>
                <a:spcPct val="0"/>
              </a:spcBef>
              <a:buNone/>
              <a:defRPr lang="zh-TW" altLang="en-US" sz="2200" kern="1200" dirty="0" smtClean="0">
                <a:solidFill>
                  <a:srgbClr val="333333"/>
                </a:solidFill>
                <a:latin typeface="Calibri" pitchFamily="34" charset="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4"/>
          </p:nvPr>
        </p:nvSpPr>
        <p:spPr>
          <a:xfrm>
            <a:off x="2785745" y="3069259"/>
            <a:ext cx="3633492" cy="456634"/>
          </a:xfrm>
        </p:spPr>
        <p:txBody>
          <a:bodyPr>
            <a:normAutofit/>
          </a:bodyPr>
          <a:lstStyle>
            <a:lvl1pPr>
              <a:buNone/>
              <a:defRPr sz="2200" b="1">
                <a:solidFill>
                  <a:srgbClr val="333333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282055-8520-4670-BC27-8F95DBB8B204}" type="datetime1">
              <a:rPr lang="ja-JP" altLang="en-US" smtClean="0"/>
              <a:pPr/>
              <a:t>2023/5/24</a:t>
            </a:fld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大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446506" y="1599672"/>
            <a:ext cx="8250988" cy="45070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02755" y="97955"/>
            <a:ext cx="3201520" cy="32651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03329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51264"/>
            <a:ext cx="8229600" cy="5374900"/>
          </a:xfrm>
        </p:spPr>
        <p:txBody>
          <a:bodyPr/>
          <a:lstStyle>
            <a:lvl1pPr>
              <a:buClr>
                <a:srgbClr val="EC6C0F"/>
              </a:buClr>
              <a:defRPr/>
            </a:lvl1pPr>
            <a:lvl2pPr>
              <a:buClr>
                <a:srgbClr val="EC6C0F"/>
              </a:buClr>
              <a:defRPr/>
            </a:lvl2pPr>
            <a:lvl3pPr>
              <a:buClr>
                <a:srgbClr val="EC6C0F"/>
              </a:buClr>
              <a:defRPr/>
            </a:lvl3pPr>
            <a:lvl4pPr>
              <a:buClr>
                <a:srgbClr val="EC6C0F"/>
              </a:buClr>
              <a:defRPr/>
            </a:lvl4pPr>
            <a:lvl5pPr>
              <a:buClr>
                <a:srgbClr val="EC6C0F"/>
              </a:buClr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大標題及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446506" y="1599672"/>
            <a:ext cx="8250988" cy="450706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兩項物件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300" b="0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300" b="0"/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900" b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49" cy="5853113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7272" tIns="43637" rIns="87272" bIns="43637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7272" tIns="43637" rIns="87272" bIns="43637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143323" y="6356352"/>
            <a:ext cx="543477" cy="365125"/>
          </a:xfrm>
          <a:prstGeom prst="rect">
            <a:avLst/>
          </a:prstGeom>
        </p:spPr>
        <p:txBody>
          <a:bodyPr vert="horz" lIns="87272" tIns="43637" rIns="87272" bIns="4363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BC758B1-DD0E-4099-BC37-23D1A59B408C}" type="slidenum">
              <a:rPr lang="ja-JP" altLang="en-US" smtClean="0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ctr" defTabSz="872722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27271" indent="-327271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31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709087" indent="-272726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090903" indent="-218181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23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527264" indent="-218181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19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1963626" indent="-218181" algn="l" defTabSz="872722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»"/>
        <a:defRPr sz="19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399987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6348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709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9070" indent="-218181" algn="l" defTabSz="87272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361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722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083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445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806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8167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4529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890" algn="l" defTabSz="87272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87256" tIns="43630" rIns="87256" bIns="4363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143324" y="6356353"/>
            <a:ext cx="543477" cy="365125"/>
          </a:xfrm>
          <a:prstGeom prst="rect">
            <a:avLst/>
          </a:prstGeom>
        </p:spPr>
        <p:txBody>
          <a:bodyPr vert="horz" lIns="87256" tIns="43630" rIns="87256" bIns="4363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華康新特明體(P)" pitchFamily="18" charset="-120"/>
              </a:defRPr>
            </a:lvl1pPr>
          </a:lstStyle>
          <a:p>
            <a:fld id="{274C89CD-3961-442C-B398-9E85DEAD8A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5" r:id="rId13"/>
  </p:sldLayoutIdLst>
  <p:txStyles>
    <p:titleStyle>
      <a:lvl1pPr algn="ctr" defTabSz="872568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j-cs"/>
        </a:defRPr>
      </a:lvl1pPr>
    </p:titleStyle>
    <p:bodyStyle>
      <a:lvl1pPr marL="327213" indent="-327213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31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1pPr>
      <a:lvl2pPr marL="708962" indent="-272678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26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2pPr>
      <a:lvl3pPr marL="1090710" indent="-218142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•"/>
        <a:defRPr sz="23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3pPr>
      <a:lvl4pPr marL="1526994" indent="-218142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–"/>
        <a:defRPr sz="19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4pPr>
      <a:lvl5pPr marL="1963279" indent="-218142" algn="l" defTabSz="872568" rtl="0" eaLnBrk="1" latinLnBrk="0" hangingPunct="1">
        <a:spcBef>
          <a:spcPct val="20000"/>
        </a:spcBef>
        <a:buClr>
          <a:srgbClr val="EC6C0F"/>
        </a:buClr>
        <a:buFont typeface="Arial" pitchFamily="34" charset="0"/>
        <a:buChar char="»"/>
        <a:defRPr sz="1900" kern="1200">
          <a:solidFill>
            <a:schemeClr val="tx1"/>
          </a:solidFill>
          <a:latin typeface="Garamond" pitchFamily="18" charset="0"/>
          <a:ea typeface="華康新特明體(P)" pitchFamily="18" charset="-120"/>
          <a:cs typeface="+mn-cs"/>
        </a:defRPr>
      </a:lvl5pPr>
      <a:lvl6pPr marL="2399563" indent="-218142" algn="l" defTabSz="87256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5847" indent="-218142" algn="l" defTabSz="87256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72131" indent="-218142" algn="l" defTabSz="87256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08415" indent="-218142" algn="l" defTabSz="872568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628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2568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08852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45137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81421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17705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3990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0274" algn="l" defTabSz="8725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tw/acrobat/free-trial-download.html?promoid=C12Y2Y8W&amp;mv=oth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1C1D-9183-45EC-AD6F-D6572D0F6EA4}" type="slidenum">
              <a:rPr lang="ja-JP" altLang="en-US" smtClean="0"/>
              <a:pPr/>
              <a:t>1</a:t>
            </a:fld>
            <a:endParaRPr lang="en-US" altLang="ja-JP"/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1763688" y="2492896"/>
            <a:ext cx="7128792" cy="144016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dirty="0">
                <a:solidFill>
                  <a:srgbClr val="4033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國立暨南國際</a:t>
            </a:r>
            <a:r>
              <a:rPr kumimoji="0" lang="zh-TW" altLang="en-US" sz="4200" b="1" i="0" u="none" strike="noStrike" kern="1200" cap="none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大學  </a:t>
            </a:r>
            <a:endParaRPr kumimoji="0" lang="en-US" altLang="zh-TW" sz="4200" b="1" i="0" u="none" strike="noStrike" kern="1200" cap="none" spc="0" normalizeH="0" baseline="0" noProof="0" dirty="0">
              <a:ln>
                <a:noFill/>
              </a:ln>
              <a:solidFill>
                <a:srgbClr val="403329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200" b="1" i="0" u="none" strike="noStrike" kern="1200" cap="none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Garamond" pitchFamily="18" charset="0"/>
                <a:ea typeface="華康新特明體(P)" pitchFamily="18" charset="-120"/>
                <a:cs typeface="+mj-cs"/>
              </a:rPr>
              <a:t>National</a:t>
            </a:r>
            <a: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Garamond" pitchFamily="18" charset="0"/>
                <a:ea typeface="華康新特明體(P)" pitchFamily="18" charset="-120"/>
                <a:cs typeface="+mj-cs"/>
              </a:rPr>
              <a:t> Chi Nan University</a:t>
            </a:r>
            <a:br>
              <a:rPr kumimoji="0" lang="en-US" altLang="zh-TW" sz="4000" b="1" i="0" u="none" strike="noStrike" kern="1200" cap="none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Garamond" pitchFamily="18" charset="0"/>
                <a:ea typeface="華康新特明體(P)" pitchFamily="18" charset="-120"/>
                <a:cs typeface="+mj-cs"/>
              </a:rPr>
            </a:b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403329"/>
              </a:solidFill>
              <a:effectLst/>
              <a:uLnTx/>
              <a:uFillTx/>
              <a:latin typeface="Garamond" pitchFamily="18" charset="0"/>
              <a:ea typeface="華康新特明體(P)" pitchFamily="18" charset="-120"/>
              <a:cs typeface="+mj-cs"/>
            </a:endParaRPr>
          </a:p>
        </p:txBody>
      </p:sp>
      <p:sp>
        <p:nvSpPr>
          <p:cNvPr id="8" name="副標題 4"/>
          <p:cNvSpPr txBox="1">
            <a:spLocks/>
          </p:cNvSpPr>
          <p:nvPr/>
        </p:nvSpPr>
        <p:spPr>
          <a:xfrm>
            <a:off x="2053446" y="3861077"/>
            <a:ext cx="6623010" cy="720051"/>
          </a:xfrm>
          <a:prstGeom prst="rect">
            <a:avLst/>
          </a:prstGeom>
        </p:spPr>
        <p:txBody>
          <a:bodyPr vert="horz" lIns="87256" tIns="43630" rIns="87256" bIns="43630" rtlCol="0">
            <a:norm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altLang="zh-TW" sz="2260" b="0" i="0" u="none" strike="noStrike" kern="1200" cap="none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111</a:t>
            </a:r>
            <a:r>
              <a:rPr kumimoji="0" lang="zh-TW" alt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學年度第</a:t>
            </a:r>
            <a:r>
              <a:rPr kumimoji="0" lang="en-US" altLang="zh-TW" sz="2260" b="0" i="0" u="none" strike="noStrike" kern="1200" cap="none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</a:t>
            </a:r>
            <a:r>
              <a:rPr kumimoji="0" lang="zh-TW" altLang="en-US" sz="2260" b="0" i="0" u="none" strike="noStrike" kern="1200" cap="none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學期博碩士論文上傳說明教學</a:t>
            </a:r>
          </a:p>
        </p:txBody>
      </p:sp>
      <p:cxnSp>
        <p:nvCxnSpPr>
          <p:cNvPr id="9" name="直線接點 8"/>
          <p:cNvCxnSpPr/>
          <p:nvPr/>
        </p:nvCxnSpPr>
        <p:spPr>
          <a:xfrm>
            <a:off x="1699871" y="3645053"/>
            <a:ext cx="7722964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版面配置區 8"/>
          <p:cNvSpPr txBox="1">
            <a:spLocks/>
          </p:cNvSpPr>
          <p:nvPr/>
        </p:nvSpPr>
        <p:spPr>
          <a:xfrm>
            <a:off x="5724128" y="5661248"/>
            <a:ext cx="2952328" cy="7296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7213" marR="0" lvl="0" indent="-327213" algn="r" defTabSz="872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tabLst/>
              <a:defRPr/>
            </a:pP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國立暨南國際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大學圖書館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27213" marR="0" lvl="0" indent="-327213" algn="r" defTabSz="87256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buSzTx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華藝數位股份有限公司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雲朵形圖說文字 3"/>
          <p:cNvSpPr/>
          <p:nvPr/>
        </p:nvSpPr>
        <p:spPr>
          <a:xfrm>
            <a:off x="428596" y="1165214"/>
            <a:ext cx="7929618" cy="5072098"/>
          </a:xfrm>
          <a:prstGeom prst="cloudCallout">
            <a:avLst>
              <a:gd name="adj1" fmla="val 47552"/>
              <a:gd name="adj2" fmla="val 43184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10</a:t>
            </a:fld>
            <a:endParaRPr lang="en-US" altLang="ja-JP"/>
          </a:p>
        </p:txBody>
      </p:sp>
      <p:sp>
        <p:nvSpPr>
          <p:cNvPr id="20483" name="Rectangle 3"/>
          <p:cNvSpPr>
            <a:spLocks noGrp="1"/>
          </p:cNvSpPr>
          <p:nvPr>
            <p:ph sz="quarter" idx="13"/>
          </p:nvPr>
        </p:nvSpPr>
        <p:spPr>
          <a:xfrm>
            <a:off x="1430285" y="2351135"/>
            <a:ext cx="6984776" cy="3029524"/>
          </a:xfrm>
        </p:spPr>
        <p:txBody>
          <a:bodyPr/>
          <a:lstStyle/>
          <a:p>
            <a:pPr marL="0" lvl="0" indent="0">
              <a:buClr>
                <a:srgbClr val="00B050"/>
              </a:buClr>
              <a:buNone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轉檔完成後，請再做一次檢查：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檔案是否能正常開啟？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整篇論文是否都已轉為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？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內文是否出現亂碼？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各章節起迄頁碼與目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次</a:t>
            </a:r>
            <a:r>
              <a:rPr lang="zh-TW" altLang="zh-TW" sz="2800" dirty="0">
                <a:latin typeface="微軟正黑體" pitchFamily="34" charset="-120"/>
                <a:ea typeface="微軟正黑體" pitchFamily="34" charset="-120"/>
              </a:rPr>
              <a:t>是否相同？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E7D670A-3314-4E43-9BDC-059A2ABD3AA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/>
          </a:bodyPr>
          <a:lstStyle>
            <a:lvl1pPr algn="ctr" defTabSz="872568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檔案轉檔</a:t>
            </a:r>
            <a:endParaRPr kumimoji="0" lang="en-US" altLang="zh-TW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6D8B67E4-7840-4696-AC87-1B4F2EAB4206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電子論文格式</a:t>
            </a: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B8FFD119-CA3A-4199-8D9D-198AC317C6C7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>
            <a:extLst>
              <a:ext uri="{FF2B5EF4-FFF2-40B4-BE49-F238E27FC236}">
                <a16:creationId xmlns:a16="http://schemas.microsoft.com/office/drawing/2014/main" id="{611122B7-90D7-46C0-A88D-DBC62DCBC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610" y="16848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E19978-F707-46C6-AA0E-CC38C10F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11</a:t>
            </a:fld>
            <a:endParaRPr lang="en-US" altLang="ja-JP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AD3980-7C13-401A-82B7-9AC2C8B6C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插入 </a:t>
            </a:r>
            <a:r>
              <a:rPr lang="en-US" altLang="zh-TW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DOI</a:t>
            </a:r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 碼</a:t>
            </a:r>
          </a:p>
        </p:txBody>
      </p:sp>
      <p:sp>
        <p:nvSpPr>
          <p:cNvPr id="10" name="內容版面配置區 3">
            <a:extLst>
              <a:ext uri="{FF2B5EF4-FFF2-40B4-BE49-F238E27FC236}">
                <a16:creationId xmlns:a16="http://schemas.microsoft.com/office/drawing/2014/main" id="{7E2ABB92-42E0-4DBA-9B35-77DD23673771}"/>
              </a:ext>
            </a:extLst>
          </p:cNvPr>
          <p:cNvSpPr txBox="1">
            <a:spLocks/>
          </p:cNvSpPr>
          <p:nvPr/>
        </p:nvSpPr>
        <p:spPr>
          <a:xfrm>
            <a:off x="470008" y="1159520"/>
            <a:ext cx="8216792" cy="1405384"/>
          </a:xfrm>
          <a:prstGeom prst="rect">
            <a:avLst/>
          </a:prstGeom>
        </p:spPr>
        <p:txBody>
          <a:bodyPr/>
          <a:lstStyle>
            <a:lvl1pPr marL="373384" indent="-373384" algn="l" defTabSz="995690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  <a:defRPr sz="35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1pPr>
            <a:lvl2pPr marL="808998" indent="-311153" algn="l" defTabSz="995690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2pPr>
            <a:lvl3pPr marL="1244613" indent="-248923" algn="l" defTabSz="995690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3pPr>
            <a:lvl4pPr marL="1742458" indent="-248923" algn="l" defTabSz="995690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4pPr>
            <a:lvl5pPr marL="2240303" indent="-248923" algn="l" defTabSz="995690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5pPr>
            <a:lvl6pPr marL="273814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9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38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83" indent="-248923" algn="l" defTabSz="99569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DOI 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（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Digital Object Identifier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為國際參考文獻格式（如：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APA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Chicago style…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）與國際指標資料庫（如：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WOS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Scopus… 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）之標準規範與檢索書目欄位。</a:t>
            </a:r>
            <a:endParaRPr lang="en-US" altLang="zh-TW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在論文提交系統「輸入論文資料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｣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中第二個欄位，可取得論文 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DOI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碼。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2FEA702-D77B-4BB4-872E-D2BB3BA898E8}"/>
              </a:ext>
            </a:extLst>
          </p:cNvPr>
          <p:cNvGrpSpPr/>
          <p:nvPr/>
        </p:nvGrpSpPr>
        <p:grpSpPr>
          <a:xfrm>
            <a:off x="354360" y="2814418"/>
            <a:ext cx="8435280" cy="3348850"/>
            <a:chOff x="354360" y="2814418"/>
            <a:chExt cx="8435280" cy="334885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891E923-619C-40D1-A1EF-6998DC5F7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360" y="2814418"/>
              <a:ext cx="8435280" cy="2884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58D7D138-80B3-4D17-92C9-DB91E76CB8E4}"/>
                </a:ext>
              </a:extLst>
            </p:cNvPr>
            <p:cNvSpPr txBox="1"/>
            <p:nvPr/>
          </p:nvSpPr>
          <p:spPr>
            <a:xfrm>
              <a:off x="1043609" y="5640048"/>
              <a:ext cx="7056783" cy="5232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請務必完整複製</a:t>
              </a:r>
              <a:r>
                <a:rPr lang="zh-TW" altLang="en-US" sz="28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藍色 </a:t>
              </a:r>
              <a:r>
                <a:rPr lang="en-US" altLang="zh-TW" sz="28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DOI</a:t>
              </a:r>
              <a:r>
                <a:rPr lang="zh-TW" altLang="en-US" sz="28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碼</a:t>
              </a:r>
              <a:r>
                <a:rPr lang="en-US" altLang="zh-TW" sz="28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8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含開頭 </a:t>
              </a:r>
              <a:r>
                <a:rPr lang="en-US" altLang="zh-TW" sz="2800" b="1" dirty="0" err="1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doi</a:t>
              </a:r>
              <a:r>
                <a:rPr lang="zh-TW" altLang="en-US" sz="28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lang="en-US" altLang="zh-TW" sz="2800" b="1" dirty="0">
                  <a:solidFill>
                    <a:srgbClr val="0000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66FFA05-C5A6-4E03-A979-18659CBB4E08}"/>
                </a:ext>
              </a:extLst>
            </p:cNvPr>
            <p:cNvSpPr/>
            <p:nvPr/>
          </p:nvSpPr>
          <p:spPr>
            <a:xfrm>
              <a:off x="3995935" y="4797152"/>
              <a:ext cx="491398" cy="21511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4" name="標題 1">
            <a:extLst>
              <a:ext uri="{FF2B5EF4-FFF2-40B4-BE49-F238E27FC236}">
                <a16:creationId xmlns:a16="http://schemas.microsoft.com/office/drawing/2014/main" id="{AE58417A-FF98-42E8-B825-554CAD56B168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加工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163905F8-D9EE-4C01-BA33-E3B493A9A8B3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>
            <a:extLst>
              <a:ext uri="{FF2B5EF4-FFF2-40B4-BE49-F238E27FC236}">
                <a16:creationId xmlns:a16="http://schemas.microsoft.com/office/drawing/2014/main" id="{DC7E44AE-9C7C-48C3-A572-29A226FAC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610" y="16848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橢圓形圖說文字 1"/>
          <p:cNvSpPr/>
          <p:nvPr/>
        </p:nvSpPr>
        <p:spPr>
          <a:xfrm>
            <a:off x="3995934" y="3400372"/>
            <a:ext cx="4690865" cy="1022153"/>
          </a:xfrm>
          <a:prstGeom prst="wedgeEllipseCallout">
            <a:avLst>
              <a:gd name="adj1" fmla="val -37882"/>
              <a:gd name="adj2" fmla="val 8190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點選「複製」按鈕即可完整複製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DOI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碼</a:t>
            </a:r>
          </a:p>
        </p:txBody>
      </p:sp>
    </p:spTree>
    <p:extLst>
      <p:ext uri="{BB962C8B-B14F-4D97-AF65-F5344CB8AC3E}">
        <p14:creationId xmlns:p14="http://schemas.microsoft.com/office/powerpoint/2010/main" val="3031832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DE19978-F707-46C6-AA0E-CC38C10F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12</a:t>
            </a:fld>
            <a:endParaRPr lang="en-US" altLang="ja-JP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FAD3980-7C13-401A-82B7-9AC2C8B6C9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插入 </a:t>
            </a:r>
            <a:r>
              <a:rPr lang="en-US" altLang="zh-TW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DOI</a:t>
            </a:r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 碼操作說明</a:t>
            </a:r>
          </a:p>
        </p:txBody>
      </p:sp>
      <p:sp>
        <p:nvSpPr>
          <p:cNvPr id="20" name="標題 1">
            <a:extLst>
              <a:ext uri="{FF2B5EF4-FFF2-40B4-BE49-F238E27FC236}">
                <a16:creationId xmlns:a16="http://schemas.microsoft.com/office/drawing/2014/main" id="{97FE3B7B-2717-4627-8398-D19D018AB43C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加工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80E48D8D-83DC-4D26-89B7-A9FF378838D4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AB58A4F8-D8AF-4A19-897F-5C7E64FCE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610" y="16848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標題 1"/>
          <p:cNvSpPr txBox="1">
            <a:spLocks/>
          </p:cNvSpPr>
          <p:nvPr/>
        </p:nvSpPr>
        <p:spPr>
          <a:xfrm>
            <a:off x="3824610" y="4386576"/>
            <a:ext cx="1494780" cy="46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9569" tIns="49785" rIns="99569" bIns="49785" rtlCol="0" anchor="ctr">
            <a:normAutofit fontScale="97500"/>
          </a:bodyPr>
          <a:lstStyle>
            <a:lvl1pPr algn="ctr" defTabSz="872722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Adobe 9</a:t>
            </a:r>
            <a:r>
              <a:rPr kumimoji="0"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版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8" y="1523797"/>
            <a:ext cx="2985319" cy="278565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6" name="標題 1"/>
          <p:cNvSpPr txBox="1">
            <a:spLocks/>
          </p:cNvSpPr>
          <p:nvPr/>
        </p:nvSpPr>
        <p:spPr>
          <a:xfrm>
            <a:off x="925104" y="4386576"/>
            <a:ext cx="1481376" cy="46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9569" tIns="49785" rIns="99569" bIns="49785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Adobe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</a:t>
            </a:r>
            <a:r>
              <a:rPr kumimoji="0" lang="zh-TW" altLang="en-US" sz="16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37" y="1548473"/>
            <a:ext cx="2863518" cy="267200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流程圖: 循序存取儲存裝置 8"/>
          <p:cNvSpPr/>
          <p:nvPr/>
        </p:nvSpPr>
        <p:spPr>
          <a:xfrm>
            <a:off x="1595525" y="5013954"/>
            <a:ext cx="3595468" cy="1187068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Adobe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版本不同</a:t>
            </a:r>
            <a:endParaRPr lang="en-US" altLang="zh-TW" sz="2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功能位置也不相同喔！</a:t>
            </a:r>
            <a:endParaRPr lang="zh-TW" altLang="en-US" sz="2000" dirty="0"/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FB1193AD-9316-477B-952A-1FEEF282BEAE}"/>
              </a:ext>
            </a:extLst>
          </p:cNvPr>
          <p:cNvSpPr txBox="1">
            <a:spLocks/>
          </p:cNvSpPr>
          <p:nvPr/>
        </p:nvSpPr>
        <p:spPr>
          <a:xfrm>
            <a:off x="6920281" y="4758149"/>
            <a:ext cx="1494780" cy="461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9569" tIns="49785" rIns="99569" bIns="49785" rtlCol="0" anchor="ctr">
            <a:normAutofit fontScale="90000"/>
          </a:bodyPr>
          <a:lstStyle>
            <a:lvl1pPr algn="ctr" defTabSz="872722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Adobe Pro DC</a:t>
            </a:r>
            <a:endParaRPr kumimoji="0"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9C79512-D4D0-49E3-9074-90A77B7105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5296" y="1158062"/>
            <a:ext cx="2767722" cy="208103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D2B7224E-8EF2-4DEE-BE26-07D1CA08384B}"/>
              </a:ext>
            </a:extLst>
          </p:cNvPr>
          <p:cNvSpPr/>
          <p:nvPr/>
        </p:nvSpPr>
        <p:spPr>
          <a:xfrm>
            <a:off x="6410868" y="1340716"/>
            <a:ext cx="327309" cy="22197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4D99D088-E4E4-4A4E-9D47-E2F912034ED0}"/>
              </a:ext>
            </a:extLst>
          </p:cNvPr>
          <p:cNvSpPr/>
          <p:nvPr/>
        </p:nvSpPr>
        <p:spPr>
          <a:xfrm>
            <a:off x="6512943" y="2754285"/>
            <a:ext cx="532667" cy="4848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7AC6474-1209-400D-832E-AEB09A93F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26" y="3317304"/>
            <a:ext cx="2883472" cy="136264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97CADFB9-8DEB-4F8E-89C8-911EAD62E760}"/>
              </a:ext>
            </a:extLst>
          </p:cNvPr>
          <p:cNvSpPr/>
          <p:nvPr/>
        </p:nvSpPr>
        <p:spPr>
          <a:xfrm>
            <a:off x="8335300" y="3717033"/>
            <a:ext cx="642961" cy="5924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489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圖片 23">
            <a:extLst>
              <a:ext uri="{FF2B5EF4-FFF2-40B4-BE49-F238E27FC236}">
                <a16:creationId xmlns:a16="http://schemas.microsoft.com/office/drawing/2014/main" id="{6DEBFF7B-2D08-4E17-B01E-091C2AE96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907" y="496319"/>
            <a:ext cx="3591660" cy="290485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137006-5FBA-4C41-8910-8BD5BFE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4B78011-DF07-4973-B01D-30296503DC95}"/>
              </a:ext>
            </a:extLst>
          </p:cNvPr>
          <p:cNvSpPr/>
          <p:nvPr/>
        </p:nvSpPr>
        <p:spPr>
          <a:xfrm>
            <a:off x="5589738" y="734764"/>
            <a:ext cx="447815" cy="22390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9DEE674-02AA-43D9-8954-6A1A6C6980D7}"/>
              </a:ext>
            </a:extLst>
          </p:cNvPr>
          <p:cNvSpPr/>
          <p:nvPr/>
        </p:nvSpPr>
        <p:spPr>
          <a:xfrm>
            <a:off x="5764946" y="2443807"/>
            <a:ext cx="594178" cy="862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AB0F6FFA-285C-42FA-AF22-F8712C7837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5977" y="3496494"/>
            <a:ext cx="4859909" cy="25663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44ED9EA0-8E55-498D-8E8B-3C74394F5231}"/>
              </a:ext>
            </a:extLst>
          </p:cNvPr>
          <p:cNvSpPr/>
          <p:nvPr/>
        </p:nvSpPr>
        <p:spPr>
          <a:xfrm>
            <a:off x="7785027" y="4173226"/>
            <a:ext cx="1169916" cy="8620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D7E6CA01-1F09-4E97-8F32-CA57870BDBBD}"/>
              </a:ext>
            </a:extLst>
          </p:cNvPr>
          <p:cNvSpPr/>
          <p:nvPr/>
        </p:nvSpPr>
        <p:spPr>
          <a:xfrm>
            <a:off x="5109396" y="433885"/>
            <a:ext cx="431022" cy="4107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94" b="1" dirty="0">
                <a:solidFill>
                  <a:srgbClr val="FF0000"/>
                </a:solidFill>
              </a:rPr>
              <a:t>1</a:t>
            </a:r>
            <a:endParaRPr lang="zh-TW" altLang="en-US" sz="2394" b="1" dirty="0">
              <a:solidFill>
                <a:srgbClr val="FF0000"/>
              </a:solidFill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:a16="http://schemas.microsoft.com/office/drawing/2014/main" id="{68376941-B788-49AD-9EC9-7CBEFB5A34EB}"/>
              </a:ext>
            </a:extLst>
          </p:cNvPr>
          <p:cNvSpPr/>
          <p:nvPr/>
        </p:nvSpPr>
        <p:spPr>
          <a:xfrm>
            <a:off x="5301877" y="2148300"/>
            <a:ext cx="431022" cy="4107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94" b="1" dirty="0">
                <a:solidFill>
                  <a:srgbClr val="FF0000"/>
                </a:solidFill>
              </a:rPr>
              <a:t>2</a:t>
            </a:r>
            <a:endParaRPr lang="zh-TW" altLang="en-US" sz="2394" b="1" dirty="0">
              <a:solidFill>
                <a:srgbClr val="FF0000"/>
              </a:solidFill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:a16="http://schemas.microsoft.com/office/drawing/2014/main" id="{7097328B-4F8A-4368-A3B6-F2AD2740765F}"/>
              </a:ext>
            </a:extLst>
          </p:cNvPr>
          <p:cNvSpPr/>
          <p:nvPr/>
        </p:nvSpPr>
        <p:spPr>
          <a:xfrm>
            <a:off x="7376307" y="3829974"/>
            <a:ext cx="431022" cy="4107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94" b="1" dirty="0">
                <a:solidFill>
                  <a:srgbClr val="FF0000"/>
                </a:solidFill>
              </a:rPr>
              <a:t>3</a:t>
            </a:r>
            <a:endParaRPr lang="zh-TW" altLang="en-US" sz="2394" b="1" dirty="0">
              <a:solidFill>
                <a:srgbClr val="FF0000"/>
              </a:solidFill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46940B87-A686-4128-B1DD-30D3086E6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6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插入 </a:t>
            </a:r>
            <a:r>
              <a:rPr lang="en-US" altLang="zh-TW" sz="36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DOI</a:t>
            </a:r>
            <a:r>
              <a:rPr lang="zh-TW" altLang="en-US" sz="36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 碼操作說明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11814C8-02B8-4C90-AED7-687767DB102F}"/>
              </a:ext>
            </a:extLst>
          </p:cNvPr>
          <p:cNvSpPr txBox="1"/>
          <p:nvPr/>
        </p:nvSpPr>
        <p:spPr>
          <a:xfrm>
            <a:off x="4876619" y="6169582"/>
            <a:ext cx="33986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示範軟體版本：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Adobe Pro DC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CE2822F2-6AB0-4A46-BB3A-D29AFBA1FCFB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加工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8A815E54-9D12-43BA-A573-507CC6864E59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內容版面配置區 4">
            <a:extLst>
              <a:ext uri="{FF2B5EF4-FFF2-40B4-BE49-F238E27FC236}">
                <a16:creationId xmlns:a16="http://schemas.microsoft.com/office/drawing/2014/main" id="{2FFA07B6-F2D4-413B-BFD8-E2F020C1B5FE}"/>
              </a:ext>
            </a:extLst>
          </p:cNvPr>
          <p:cNvSpPr txBox="1">
            <a:spLocks/>
          </p:cNvSpPr>
          <p:nvPr/>
        </p:nvSpPr>
        <p:spPr>
          <a:xfrm>
            <a:off x="92308" y="1273891"/>
            <a:ext cx="3903627" cy="4556516"/>
          </a:xfrm>
          <a:prstGeom prst="rect">
            <a:avLst/>
          </a:prstGeom>
        </p:spPr>
        <p:txBody>
          <a:bodyPr vert="horz" lIns="87272" tIns="43637" rIns="87272" bIns="43637" rtlCol="0">
            <a:normAutofit fontScale="92500"/>
          </a:bodyPr>
          <a:lstStyle>
            <a:lvl1pPr marL="327271" indent="-327271" algn="l" defTabSz="872722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1pPr>
            <a:lvl2pPr marL="709087" indent="-272726" algn="l" defTabSz="872722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2pPr>
            <a:lvl3pPr marL="1090903" indent="-218181" algn="l" defTabSz="872722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3pPr>
            <a:lvl4pPr marL="1527264" indent="-218181" algn="l" defTabSz="872722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4pPr>
            <a:lvl5pPr marL="1963626" indent="-218181" algn="l" defTabSz="872722" rtl="0" eaLnBrk="1" latinLnBrk="0" hangingPunct="1">
              <a:spcBef>
                <a:spcPct val="20000"/>
              </a:spcBef>
              <a:buClr>
                <a:srgbClr val="EC6C0F"/>
              </a:buClr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n-cs"/>
              </a:defRPr>
            </a:lvl5pPr>
            <a:lvl6pPr marL="2399987" indent="-218181" algn="l" defTabSz="872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36348" indent="-218181" algn="l" defTabSz="872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72709" indent="-218181" algn="l" defTabSz="872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9070" indent="-218181" algn="l" defTabSz="872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kumimoji="0" lang="zh-TW" altLang="en-US" sz="2600" dirty="0">
                <a:latin typeface="微軟正黑體" pitchFamily="34" charset="-120"/>
                <a:ea typeface="微軟正黑體" pitchFamily="34" charset="-120"/>
              </a:rPr>
              <a:t>請將</a:t>
            </a:r>
            <a:r>
              <a:rPr kumimoji="0" lang="en-US" altLang="zh-TW" sz="26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kumimoji="0" lang="zh-TW" altLang="en-US" sz="2600" dirty="0">
                <a:latin typeface="微軟正黑體" pitchFamily="34" charset="-120"/>
                <a:ea typeface="微軟正黑體" pitchFamily="34" charset="-120"/>
              </a:rPr>
              <a:t>檔開啟</a:t>
            </a:r>
            <a:endParaRPr kumimoji="0"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</a:pPr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工具</a:t>
            </a:r>
            <a:r>
              <a:rPr kumimoji="0" lang="zh-TW" altLang="zh-TW" sz="2600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編輯</a:t>
            </a:r>
            <a:r>
              <a:rPr kumimoji="0" lang="en-US" altLang="zh-TW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PDF</a:t>
            </a:r>
            <a:r>
              <a:rPr kumimoji="0" lang="zh-TW" altLang="zh-TW" sz="2600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水印</a:t>
            </a:r>
            <a:r>
              <a:rPr kumimoji="0" lang="zh-TW" altLang="zh-TW" sz="2600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kumimoji="0" lang="zh-TW" altLang="en-US" sz="2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新增水印</a:t>
            </a:r>
            <a:endParaRPr kumimoji="0" lang="en-US" altLang="zh-TW" sz="2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在文字欄位貼上</a:t>
            </a:r>
            <a:r>
              <a:rPr kumimoji="0"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DOI</a:t>
            </a:r>
            <a:r>
              <a:rPr kumimoji="0"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kumimoji="0"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大小：</a:t>
            </a:r>
            <a:r>
              <a:rPr kumimoji="0"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  <a:p>
            <a:pPr fontAlgn="auto">
              <a:spcAft>
                <a:spcPts val="0"/>
              </a:spcAft>
            </a:pPr>
            <a:r>
              <a:rPr kumimoji="0"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不透明度：</a:t>
            </a:r>
            <a:r>
              <a:rPr kumimoji="0"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</a:p>
          <a:p>
            <a:pPr fontAlgn="auto">
              <a:spcAft>
                <a:spcPts val="0"/>
              </a:spcAft>
            </a:pPr>
            <a:r>
              <a:rPr kumimoji="0"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位置：看起來在頁面之下</a:t>
            </a:r>
            <a:endParaRPr kumimoji="0"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垂直距離：</a:t>
            </a:r>
            <a:r>
              <a:rPr kumimoji="0"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公分，底部</a:t>
            </a:r>
            <a:endParaRPr kumimoji="0"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Aft>
                <a:spcPts val="0"/>
              </a:spcAft>
            </a:pPr>
            <a:r>
              <a:rPr kumimoji="0"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水平距離：</a:t>
            </a:r>
            <a:r>
              <a:rPr kumimoji="0" lang="en-US" altLang="zh-TW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公分，右邊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3AF68A6C-9186-4572-BBD6-7D0C281C5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04" y="1191650"/>
            <a:ext cx="5327345" cy="370697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92309" y="1273891"/>
            <a:ext cx="3759612" cy="455651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請將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檔開啟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工具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編輯</a:t>
            </a:r>
            <a:r>
              <a:rPr lang="en-US" altLang="zh-TW" sz="26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PDF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水印</a:t>
            </a:r>
            <a:r>
              <a:rPr lang="zh-TW" altLang="zh-TW" sz="2600" dirty="0">
                <a:latin typeface="微軟正黑體" pitchFamily="34" charset="-120"/>
                <a:ea typeface="微軟正黑體" pitchFamily="34" charset="-120"/>
              </a:rPr>
              <a:t>→</a:t>
            </a:r>
            <a:r>
              <a:rPr lang="zh-TW" altLang="en-US" sz="26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新增水印</a:t>
            </a:r>
            <a:endParaRPr lang="en-US" altLang="zh-TW" sz="26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在文字欄位貼上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DOI</a:t>
            </a:r>
            <a:r>
              <a:rPr lang="zh-TW" altLang="en-US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大小：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不透明度：</a:t>
            </a:r>
            <a:r>
              <a:rPr lang="en-US" altLang="zh-TW" sz="2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位置：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看起來在頁面之下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垂直距離：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底部</a:t>
            </a:r>
            <a:endParaRPr lang="en-US" altLang="zh-TW" sz="25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水平距離：</a:t>
            </a:r>
            <a:r>
              <a:rPr lang="en-US" altLang="zh-TW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公分</a:t>
            </a:r>
            <a:r>
              <a:rPr lang="zh-TW" alt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5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右邊</a:t>
            </a:r>
            <a:endParaRPr lang="zh-TW" altLang="en-US"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137006-5FBA-4C41-8910-8BD5BFE5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4B78011-DF07-4973-B01D-30296503DC95}"/>
              </a:ext>
            </a:extLst>
          </p:cNvPr>
          <p:cNvSpPr/>
          <p:nvPr/>
        </p:nvSpPr>
        <p:spPr>
          <a:xfrm>
            <a:off x="3862650" y="1751498"/>
            <a:ext cx="1700580" cy="3606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79DEE674-02AA-43D9-8954-6A1A6C6980D7}"/>
              </a:ext>
            </a:extLst>
          </p:cNvPr>
          <p:cNvSpPr/>
          <p:nvPr/>
        </p:nvSpPr>
        <p:spPr>
          <a:xfrm>
            <a:off x="5680255" y="2061312"/>
            <a:ext cx="718956" cy="2651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: 圓角 16">
            <a:extLst>
              <a:ext uri="{FF2B5EF4-FFF2-40B4-BE49-F238E27FC236}">
                <a16:creationId xmlns:a16="http://schemas.microsoft.com/office/drawing/2014/main" id="{44ED9EA0-8E55-498D-8E8B-3C74394F5231}"/>
              </a:ext>
            </a:extLst>
          </p:cNvPr>
          <p:cNvSpPr/>
          <p:nvPr/>
        </p:nvSpPr>
        <p:spPr>
          <a:xfrm>
            <a:off x="3851921" y="3262746"/>
            <a:ext cx="2190856" cy="60931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8" name="橢圓 17">
            <a:extLst>
              <a:ext uri="{FF2B5EF4-FFF2-40B4-BE49-F238E27FC236}">
                <a16:creationId xmlns:a16="http://schemas.microsoft.com/office/drawing/2014/main" id="{D7E6CA01-1F09-4E97-8F32-CA57870BDBBD}"/>
              </a:ext>
            </a:extLst>
          </p:cNvPr>
          <p:cNvSpPr/>
          <p:nvPr/>
        </p:nvSpPr>
        <p:spPr>
          <a:xfrm>
            <a:off x="3773911" y="1421489"/>
            <a:ext cx="331269" cy="287969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4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46940B87-A686-4128-B1DD-30D3086E60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zh-TW" altLang="en-US" sz="36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插入 </a:t>
            </a:r>
            <a:r>
              <a:rPr lang="en-US" altLang="zh-TW" sz="36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DOI</a:t>
            </a:r>
            <a:r>
              <a:rPr lang="zh-TW" altLang="en-US" sz="36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 碼操作說明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F11814C8-02B8-4C90-AED7-687767DB102F}"/>
              </a:ext>
            </a:extLst>
          </p:cNvPr>
          <p:cNvSpPr txBox="1"/>
          <p:nvPr/>
        </p:nvSpPr>
        <p:spPr>
          <a:xfrm>
            <a:off x="5585532" y="6014826"/>
            <a:ext cx="33986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示範軟體版本：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Adobe Pro DC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CE2822F2-6AB0-4A46-BB3A-D29AFBA1FCFB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加工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8A815E54-9D12-43BA-A573-507CC6864E59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語音泡泡: 圓角矩形 5">
            <a:extLst>
              <a:ext uri="{FF2B5EF4-FFF2-40B4-BE49-F238E27FC236}">
                <a16:creationId xmlns:a16="http://schemas.microsoft.com/office/drawing/2014/main" id="{A8A6C6B9-96FE-495F-A0DA-6F70233017A0}"/>
              </a:ext>
            </a:extLst>
          </p:cNvPr>
          <p:cNvSpPr/>
          <p:nvPr/>
        </p:nvSpPr>
        <p:spPr>
          <a:xfrm>
            <a:off x="6066047" y="5137120"/>
            <a:ext cx="2919774" cy="807771"/>
          </a:xfrm>
          <a:prstGeom prst="wedgeRoundRectCallout">
            <a:avLst>
              <a:gd name="adj1" fmla="val 31123"/>
              <a:gd name="adj2" fmla="val -11433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完成加工後， </a:t>
            </a:r>
          </a:p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DOI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碼應在文件右下角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D1D0D8F-A7C3-4182-8AEA-DFD9663EA5DD}"/>
              </a:ext>
            </a:extLst>
          </p:cNvPr>
          <p:cNvSpPr/>
          <p:nvPr/>
        </p:nvSpPr>
        <p:spPr>
          <a:xfrm>
            <a:off x="8087567" y="4353953"/>
            <a:ext cx="749157" cy="217013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20C4465B-7CC0-4DF9-837A-92F8C8D24712}"/>
              </a:ext>
            </a:extLst>
          </p:cNvPr>
          <p:cNvSpPr/>
          <p:nvPr/>
        </p:nvSpPr>
        <p:spPr>
          <a:xfrm>
            <a:off x="3871846" y="4179693"/>
            <a:ext cx="2197079" cy="40213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矩形: 圓角 29">
            <a:extLst>
              <a:ext uri="{FF2B5EF4-FFF2-40B4-BE49-F238E27FC236}">
                <a16:creationId xmlns:a16="http://schemas.microsoft.com/office/drawing/2014/main" id="{EBDED1E5-09BF-499B-8C8C-EFE4A133D583}"/>
              </a:ext>
            </a:extLst>
          </p:cNvPr>
          <p:cNvSpPr/>
          <p:nvPr/>
        </p:nvSpPr>
        <p:spPr>
          <a:xfrm>
            <a:off x="7108203" y="4642683"/>
            <a:ext cx="540486" cy="2269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8F7176A1-A386-466E-92A6-9EBFD45B09FF}"/>
              </a:ext>
            </a:extLst>
          </p:cNvPr>
          <p:cNvSpPr/>
          <p:nvPr/>
        </p:nvSpPr>
        <p:spPr>
          <a:xfrm>
            <a:off x="5618119" y="1730292"/>
            <a:ext cx="331269" cy="287969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5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082E931F-3ACB-4FFF-BF5F-767882DE75F7}"/>
              </a:ext>
            </a:extLst>
          </p:cNvPr>
          <p:cNvSpPr/>
          <p:nvPr/>
        </p:nvSpPr>
        <p:spPr>
          <a:xfrm>
            <a:off x="3785698" y="2903401"/>
            <a:ext cx="331269" cy="287969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6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2E6EC188-6B68-46DA-88A8-82BC8814F83C}"/>
              </a:ext>
            </a:extLst>
          </p:cNvPr>
          <p:cNvSpPr/>
          <p:nvPr/>
        </p:nvSpPr>
        <p:spPr>
          <a:xfrm>
            <a:off x="3786647" y="3902875"/>
            <a:ext cx="331269" cy="287969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7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34" name="橢圓 33">
            <a:extLst>
              <a:ext uri="{FF2B5EF4-FFF2-40B4-BE49-F238E27FC236}">
                <a16:creationId xmlns:a16="http://schemas.microsoft.com/office/drawing/2014/main" id="{E8C47681-D9C2-4AEF-8558-D33D21C5E991}"/>
              </a:ext>
            </a:extLst>
          </p:cNvPr>
          <p:cNvSpPr/>
          <p:nvPr/>
        </p:nvSpPr>
        <p:spPr>
          <a:xfrm>
            <a:off x="6976943" y="4322325"/>
            <a:ext cx="331269" cy="287969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</a:rPr>
              <a:t>8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41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0938A7D5-322A-41AF-A3B1-871DFBF65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165" y="3462530"/>
            <a:ext cx="3928591" cy="2197721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757864B-6EC6-4F99-8997-DD17D623F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959" y="718920"/>
            <a:ext cx="3986797" cy="258806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42420" y="1197749"/>
            <a:ext cx="4493639" cy="5000020"/>
          </a:xfrm>
          <a:prstGeom prst="rect">
            <a:avLst/>
          </a:prstGeom>
        </p:spPr>
        <p:txBody>
          <a:bodyPr vert="horz" lIns="85142" tIns="42571" rIns="85142" bIns="42571" rtlCol="0">
            <a:normAutofit fontScale="70000" lnSpcReduction="20000"/>
          </a:bodyPr>
          <a:lstStyle/>
          <a:p>
            <a:pPr marL="390952" indent="-390952" algn="just" defTabSz="851415" fontAlgn="auto">
              <a:lnSpc>
                <a:spcPct val="150000"/>
              </a:lnSpc>
              <a:spcBef>
                <a:spcPts val="770"/>
              </a:spcBef>
              <a:spcAft>
                <a:spcPts val="0"/>
              </a:spcAft>
              <a:defRPr/>
            </a:pPr>
            <a:r>
              <a:rPr kumimoji="0" lang="en-US" altLang="zh-TW" sz="2993" dirty="0">
                <a:solidFill>
                  <a:prstClr val="black"/>
                </a:solidFill>
                <a:latin typeface="Calibri"/>
                <a:ea typeface="微軟正黑體" pitchFamily="34" charset="-120"/>
              </a:rPr>
              <a:t>1.</a:t>
            </a:r>
            <a:r>
              <a:rPr kumimoji="0" lang="zh-TW" altLang="en-US" sz="2993" dirty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t>開啟</a:t>
            </a:r>
            <a:r>
              <a:rPr kumimoji="0" lang="en-US" altLang="zh-TW" sz="2993" dirty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t>PDF</a:t>
            </a:r>
          </a:p>
          <a:p>
            <a:pPr marL="390952" indent="-390952" algn="just" defTabSz="851415" fontAlgn="auto">
              <a:lnSpc>
                <a:spcPct val="150000"/>
              </a:lnSpc>
              <a:spcBef>
                <a:spcPts val="770"/>
              </a:spcBef>
              <a:spcAft>
                <a:spcPts val="0"/>
              </a:spcAft>
              <a:defRPr/>
            </a:pPr>
            <a:r>
              <a:rPr kumimoji="0" lang="en-US" altLang="zh-TW" sz="2993" dirty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t>2.</a:t>
            </a:r>
            <a:r>
              <a:rPr kumimoji="0" lang="zh-TW" altLang="en-US" sz="2993" b="1" dirty="0">
                <a:latin typeface="Calibri"/>
                <a:ea typeface="微軟正黑體" panose="020B0604030504040204" pitchFamily="34" charset="-120"/>
              </a:rPr>
              <a:t>工具</a:t>
            </a:r>
            <a:r>
              <a:rPr kumimoji="0" lang="zh-TW" altLang="en-US" sz="2993" dirty="0">
                <a:latin typeface="Calibri"/>
                <a:ea typeface="微軟正黑體" panose="020B0604030504040204" pitchFamily="34" charset="-120"/>
              </a:rPr>
              <a:t>→</a:t>
            </a:r>
            <a:r>
              <a:rPr kumimoji="0" lang="zh-TW" altLang="en-US" sz="2993" b="1" dirty="0">
                <a:latin typeface="Calibri"/>
                <a:ea typeface="微軟正黑體" panose="020B0604030504040204" pitchFamily="34" charset="-120"/>
              </a:rPr>
              <a:t>保護</a:t>
            </a:r>
            <a:r>
              <a:rPr kumimoji="0" lang="zh-TW" altLang="en-US" sz="2993" dirty="0">
                <a:latin typeface="Calibri"/>
                <a:ea typeface="微軟正黑體" panose="020B0604030504040204" pitchFamily="34" charset="-120"/>
              </a:rPr>
              <a:t>→</a:t>
            </a:r>
            <a:r>
              <a:rPr kumimoji="0" lang="zh-TW" altLang="en-US" sz="2993" b="1" dirty="0">
                <a:latin typeface="Calibri"/>
                <a:ea typeface="微軟正黑體" panose="020B0604030504040204" pitchFamily="34" charset="-120"/>
              </a:rPr>
              <a:t>進階選項</a:t>
            </a:r>
            <a:r>
              <a:rPr kumimoji="0" lang="zh-TW" altLang="en-US" sz="2993" dirty="0">
                <a:latin typeface="Calibri"/>
                <a:ea typeface="微軟正黑體" panose="020B0604030504040204" pitchFamily="34" charset="-120"/>
              </a:rPr>
              <a:t>→</a:t>
            </a:r>
            <a:r>
              <a:rPr kumimoji="0" lang="zh-TW" altLang="en-US" sz="2993" b="1" dirty="0">
                <a:latin typeface="Calibri"/>
                <a:ea typeface="微軟正黑體" panose="020B0604030504040204" pitchFamily="34" charset="-120"/>
              </a:rPr>
              <a:t>密碼加密</a:t>
            </a:r>
          </a:p>
          <a:p>
            <a:pPr marL="390952" indent="-390952" algn="just">
              <a:lnSpc>
                <a:spcPct val="150000"/>
              </a:lnSpc>
              <a:spcBef>
                <a:spcPts val="770"/>
              </a:spcBef>
              <a:defRPr/>
            </a:pPr>
            <a:r>
              <a:rPr kumimoji="0" lang="en-US" altLang="zh-TW" sz="2993" dirty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t>3.</a:t>
            </a:r>
            <a:r>
              <a:rPr kumimoji="0" lang="zh-TW" altLang="en-US" sz="2993" dirty="0">
                <a:solidFill>
                  <a:prstClr val="black"/>
                </a:solidFill>
                <a:latin typeface="Calibri"/>
                <a:ea typeface="微軟正黑體" pitchFamily="34" charset="-120"/>
              </a:rPr>
              <a:t> </a:t>
            </a:r>
            <a:r>
              <a:rPr kumimoji="0" lang="en-US" altLang="zh-TW" sz="2993" dirty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t>V</a:t>
            </a:r>
            <a:r>
              <a:rPr kumimoji="0" lang="zh-TW" altLang="en-US" sz="2993" u="sng" dirty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t>限制編輯和列印文件</a:t>
            </a:r>
            <a:r>
              <a:rPr lang="zh-TW" altLang="en-US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→</a:t>
            </a:r>
            <a:endParaRPr lang="en-US" altLang="zh-TW" sz="2993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390952" indent="-390952" algn="just">
              <a:lnSpc>
                <a:spcPct val="150000"/>
              </a:lnSpc>
              <a:spcBef>
                <a:spcPts val="770"/>
              </a:spcBef>
              <a:defRPr/>
            </a:pPr>
            <a:r>
              <a:rPr lang="zh-TW" altLang="en-US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　允許列印：</a:t>
            </a:r>
            <a:r>
              <a:rPr lang="zh-TW" altLang="en-US" sz="2993" u="sng" dirty="0">
                <a:solidFill>
                  <a:prstClr val="black"/>
                </a:solidFill>
                <a:ea typeface="微軟正黑體" panose="020B0604030504040204" pitchFamily="34" charset="-120"/>
              </a:rPr>
              <a:t>高解析度</a:t>
            </a:r>
            <a:r>
              <a:rPr lang="zh-TW" altLang="en-US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→</a:t>
            </a:r>
            <a:endParaRPr lang="en-US" altLang="zh-TW" sz="2993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390952" indent="-390952" algn="just">
              <a:lnSpc>
                <a:spcPct val="150000"/>
              </a:lnSpc>
              <a:spcBef>
                <a:spcPts val="770"/>
              </a:spcBef>
              <a:defRPr/>
            </a:pPr>
            <a:r>
              <a:rPr lang="zh-TW" altLang="en-US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　允許變更：</a:t>
            </a:r>
            <a:r>
              <a:rPr lang="zh-TW" altLang="en-US" sz="2993" u="sng" dirty="0">
                <a:solidFill>
                  <a:prstClr val="black"/>
                </a:solidFill>
                <a:ea typeface="微軟正黑體" panose="020B0604030504040204" pitchFamily="34" charset="-120"/>
              </a:rPr>
              <a:t>無</a:t>
            </a:r>
            <a:r>
              <a:rPr lang="zh-TW" altLang="en-US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→</a:t>
            </a:r>
            <a:endParaRPr lang="en-US" altLang="zh-TW" sz="2993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390952" indent="-390952" algn="just">
              <a:lnSpc>
                <a:spcPct val="150000"/>
              </a:lnSpc>
              <a:spcBef>
                <a:spcPts val="770"/>
              </a:spcBef>
              <a:defRPr/>
            </a:pPr>
            <a:r>
              <a:rPr lang="zh-TW" altLang="en-US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　</a:t>
            </a:r>
            <a:r>
              <a:rPr lang="en-US" altLang="zh-TW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V</a:t>
            </a:r>
            <a:r>
              <a:rPr lang="zh-TW" altLang="en-US" sz="2993" u="sng" dirty="0">
                <a:solidFill>
                  <a:prstClr val="black"/>
                </a:solidFill>
                <a:ea typeface="微軟正黑體" panose="020B0604030504040204" pitchFamily="34" charset="-120"/>
              </a:rPr>
              <a:t>為視力不佳者啟用螢幕閱讀程式裝置的文字協助工具</a:t>
            </a:r>
            <a:r>
              <a:rPr lang="zh-TW" altLang="en-US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→</a:t>
            </a:r>
            <a:endParaRPr lang="en-US" altLang="zh-TW" sz="2993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390952" indent="-390952" algn="just">
              <a:lnSpc>
                <a:spcPct val="150000"/>
              </a:lnSpc>
              <a:spcBef>
                <a:spcPts val="770"/>
              </a:spcBef>
              <a:defRPr/>
            </a:pPr>
            <a:r>
              <a:rPr kumimoji="0" lang="zh-TW" altLang="en-US" sz="2993" dirty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t>　</a:t>
            </a:r>
            <a:r>
              <a:rPr kumimoji="0" lang="zh-TW" altLang="en-US" sz="2993" u="sng" dirty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t>變更權限密碼</a:t>
            </a:r>
            <a:r>
              <a:rPr kumimoji="0" lang="zh-TW" altLang="en-US" sz="2993" dirty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t>（可自行輸入）</a:t>
            </a:r>
            <a:r>
              <a:rPr lang="zh-TW" altLang="en-US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→</a:t>
            </a:r>
            <a:endParaRPr lang="en-US" altLang="zh-TW" sz="2993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390952" indent="-390952" algn="just">
              <a:lnSpc>
                <a:spcPct val="150000"/>
              </a:lnSpc>
              <a:spcBef>
                <a:spcPts val="770"/>
              </a:spcBef>
              <a:defRPr/>
            </a:pPr>
            <a:r>
              <a:rPr lang="zh-TW" altLang="en-US" sz="2993" dirty="0">
                <a:solidFill>
                  <a:prstClr val="black"/>
                </a:solidFill>
                <a:ea typeface="微軟正黑體" panose="020B0604030504040204" pitchFamily="34" charset="-120"/>
              </a:rPr>
              <a:t>　●</a:t>
            </a:r>
            <a:r>
              <a:rPr lang="zh-TW" altLang="en-US" sz="2993" u="sng" dirty="0">
                <a:solidFill>
                  <a:prstClr val="black"/>
                </a:solidFill>
                <a:ea typeface="微軟正黑體" panose="020B0604030504040204" pitchFamily="34" charset="-120"/>
              </a:rPr>
              <a:t>加密所有文件內容</a:t>
            </a:r>
            <a:endParaRPr kumimoji="0" lang="en-US" altLang="zh-TW" sz="2993" dirty="0">
              <a:solidFill>
                <a:prstClr val="black"/>
              </a:solidFill>
              <a:latin typeface="Calibri"/>
              <a:ea typeface="微軟正黑體" panose="020B0604030504040204" pitchFamily="34" charset="-120"/>
            </a:endParaRPr>
          </a:p>
          <a:p>
            <a:pPr marL="234571" indent="-234571" defTabSz="851415" fontAlgn="auto">
              <a:spcBef>
                <a:spcPct val="20000"/>
              </a:spcBef>
              <a:spcAft>
                <a:spcPts val="0"/>
              </a:spcAft>
              <a:buClr>
                <a:srgbClr val="EC6C0F"/>
              </a:buClr>
              <a:defRPr/>
            </a:pPr>
            <a:endParaRPr kumimoji="0" lang="en-US" altLang="ja-JP" sz="2993" dirty="0">
              <a:latin typeface="Garamond" pitchFamily="18" charset="0"/>
              <a:ea typeface="華康新特明體(P)" pitchFamily="18" charset="-120"/>
            </a:endParaRPr>
          </a:p>
        </p:txBody>
      </p:sp>
      <p:sp>
        <p:nvSpPr>
          <p:cNvPr id="9" name="Rectangle 61">
            <a:extLst>
              <a:ext uri="{FF2B5EF4-FFF2-40B4-BE49-F238E27FC236}">
                <a16:creationId xmlns:a16="http://schemas.microsoft.com/office/drawing/2014/main" id="{6DA4F872-9EF7-4E02-A7FE-7A13F52BFDA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156"/>
            <a:ext cx="9144000" cy="977387"/>
          </a:xfrm>
          <a:prstGeom prst="rect">
            <a:avLst/>
          </a:prstGeom>
          <a:noFill/>
        </p:spPr>
        <p:txBody>
          <a:bodyPr vert="horz" lIns="85142" tIns="42571" rIns="85142" bIns="42571" rtlCol="0" anchor="ctr">
            <a:normAutofit/>
          </a:bodyPr>
          <a:lstStyle>
            <a:lvl1pPr>
              <a:spcBef>
                <a:spcPct val="0"/>
              </a:spcBef>
              <a:buNone/>
              <a:defRPr sz="4000" b="1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3420" dirty="0"/>
              <a:t>　</a:t>
            </a:r>
            <a:r>
              <a:rPr lang="zh-TW" altLang="en-US" sz="3600" dirty="0"/>
              <a:t>文件保護設定</a:t>
            </a:r>
            <a:endParaRPr lang="ja-JP" altLang="en-US" sz="3420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A08F3F-AEDB-452C-BC78-B9EE52E2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DE14B409-7B0F-4062-986C-4A3C5DD80749}"/>
              </a:ext>
            </a:extLst>
          </p:cNvPr>
          <p:cNvGrpSpPr/>
          <p:nvPr/>
        </p:nvGrpSpPr>
        <p:grpSpPr>
          <a:xfrm>
            <a:off x="4924171" y="914237"/>
            <a:ext cx="1355550" cy="2142568"/>
            <a:chOff x="5948152" y="956380"/>
            <a:chExt cx="1585240" cy="2505611"/>
          </a:xfrm>
        </p:grpSpPr>
        <p:sp>
          <p:nvSpPr>
            <p:cNvPr id="6" name="橢圓 5"/>
            <p:cNvSpPr/>
            <p:nvPr/>
          </p:nvSpPr>
          <p:spPr>
            <a:xfrm>
              <a:off x="5949516" y="956380"/>
              <a:ext cx="461962" cy="427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1</a:t>
              </a:r>
              <a:endParaRPr lang="zh-TW" altLang="en-US" dirty="0"/>
            </a:p>
          </p:txBody>
        </p:sp>
        <p:sp>
          <p:nvSpPr>
            <p:cNvPr id="7" name="橢圓 6"/>
            <p:cNvSpPr/>
            <p:nvPr/>
          </p:nvSpPr>
          <p:spPr>
            <a:xfrm>
              <a:off x="5948152" y="2287402"/>
              <a:ext cx="460375" cy="4270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3" name="矩形: 圓角 12">
              <a:extLst>
                <a:ext uri="{FF2B5EF4-FFF2-40B4-BE49-F238E27FC236}">
                  <a16:creationId xmlns:a16="http://schemas.microsoft.com/office/drawing/2014/main" id="{452D65B8-3DD6-4B3F-8315-424DA454A6FA}"/>
                </a:ext>
              </a:extLst>
            </p:cNvPr>
            <p:cNvSpPr/>
            <p:nvPr/>
          </p:nvSpPr>
          <p:spPr>
            <a:xfrm>
              <a:off x="6507586" y="1034103"/>
              <a:ext cx="451045" cy="296642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矩形: 圓角 13">
              <a:extLst>
                <a:ext uri="{FF2B5EF4-FFF2-40B4-BE49-F238E27FC236}">
                  <a16:creationId xmlns:a16="http://schemas.microsoft.com/office/drawing/2014/main" id="{EC9F4892-9326-403D-A63B-A04B94747AEB}"/>
                </a:ext>
              </a:extLst>
            </p:cNvPr>
            <p:cNvSpPr/>
            <p:nvPr/>
          </p:nvSpPr>
          <p:spPr>
            <a:xfrm>
              <a:off x="6557022" y="2318993"/>
              <a:ext cx="976370" cy="114299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6F4CE83C-0C8A-4504-88B0-F2C59C9ED660}"/>
              </a:ext>
            </a:extLst>
          </p:cNvPr>
          <p:cNvGrpSpPr/>
          <p:nvPr/>
        </p:nvGrpSpPr>
        <p:grpSpPr>
          <a:xfrm>
            <a:off x="4399875" y="5356180"/>
            <a:ext cx="4272701" cy="1223685"/>
            <a:chOff x="5145410" y="6034361"/>
            <a:chExt cx="4996686" cy="1431032"/>
          </a:xfrm>
        </p:grpSpPr>
        <p:pic>
          <p:nvPicPr>
            <p:cNvPr id="20" name="圖片 19">
              <a:extLst>
                <a:ext uri="{FF2B5EF4-FFF2-40B4-BE49-F238E27FC236}">
                  <a16:creationId xmlns:a16="http://schemas.microsoft.com/office/drawing/2014/main" id="{A3AE3B1D-2AE7-4FC9-8403-64E2631E5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5410" y="6034361"/>
              <a:ext cx="4996686" cy="1431032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</p:pic>
        <p:sp>
          <p:nvSpPr>
            <p:cNvPr id="23" name="橢圓 22">
              <a:extLst>
                <a:ext uri="{FF2B5EF4-FFF2-40B4-BE49-F238E27FC236}">
                  <a16:creationId xmlns:a16="http://schemas.microsoft.com/office/drawing/2014/main" id="{95334B0C-C165-4E97-A761-7A6F635DFBC3}"/>
                </a:ext>
              </a:extLst>
            </p:cNvPr>
            <p:cNvSpPr/>
            <p:nvPr/>
          </p:nvSpPr>
          <p:spPr>
            <a:xfrm>
              <a:off x="7646528" y="6961502"/>
              <a:ext cx="460375" cy="427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2A53B64F-DCB0-465C-92B8-4DB326AF95A8}"/>
                </a:ext>
              </a:extLst>
            </p:cNvPr>
            <p:cNvSpPr/>
            <p:nvPr/>
          </p:nvSpPr>
          <p:spPr>
            <a:xfrm>
              <a:off x="8188440" y="7018553"/>
              <a:ext cx="966857" cy="35893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2FD91F32-818F-4575-B1F8-A2DC8445E63E}"/>
              </a:ext>
            </a:extLst>
          </p:cNvPr>
          <p:cNvGrpSpPr/>
          <p:nvPr/>
        </p:nvGrpSpPr>
        <p:grpSpPr>
          <a:xfrm>
            <a:off x="6932268" y="4144261"/>
            <a:ext cx="1645479" cy="1372970"/>
            <a:chOff x="8151594" y="4985713"/>
            <a:chExt cx="1924296" cy="1605613"/>
          </a:xfrm>
        </p:grpSpPr>
        <p:sp>
          <p:nvSpPr>
            <p:cNvPr id="8" name="橢圓 7"/>
            <p:cNvSpPr/>
            <p:nvPr/>
          </p:nvSpPr>
          <p:spPr>
            <a:xfrm>
              <a:off x="8151594" y="5013595"/>
              <a:ext cx="460375" cy="427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8" name="矩形: 圓角 17">
              <a:extLst>
                <a:ext uri="{FF2B5EF4-FFF2-40B4-BE49-F238E27FC236}">
                  <a16:creationId xmlns:a16="http://schemas.microsoft.com/office/drawing/2014/main" id="{B0C0A957-F3AE-4E0C-9B4A-FBA3FBB3BD83}"/>
                </a:ext>
              </a:extLst>
            </p:cNvPr>
            <p:cNvSpPr/>
            <p:nvPr/>
          </p:nvSpPr>
          <p:spPr>
            <a:xfrm>
              <a:off x="8700091" y="4985713"/>
              <a:ext cx="1375799" cy="454918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5C134327-F84F-4429-B824-4EC45C3D085F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 flipH="1">
              <a:off x="8927616" y="5440631"/>
              <a:ext cx="460375" cy="115069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標題 1">
            <a:extLst>
              <a:ext uri="{FF2B5EF4-FFF2-40B4-BE49-F238E27FC236}">
                <a16:creationId xmlns:a16="http://schemas.microsoft.com/office/drawing/2014/main" id="{57A7F324-DD36-429A-850E-44C45FF1EF1A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加工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9" name="直線接點 28">
            <a:extLst>
              <a:ext uri="{FF2B5EF4-FFF2-40B4-BE49-F238E27FC236}">
                <a16:creationId xmlns:a16="http://schemas.microsoft.com/office/drawing/2014/main" id="{714F010D-829D-4FBF-B82D-A06D8736A9A7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323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2F411239-C34D-482E-9980-283F2FD2A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813" b="1050"/>
          <a:stretch/>
        </p:blipFill>
        <p:spPr>
          <a:xfrm>
            <a:off x="5277437" y="984126"/>
            <a:ext cx="3705877" cy="5093207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4" name="Rectangle 61">
            <a:extLst>
              <a:ext uri="{FF2B5EF4-FFF2-40B4-BE49-F238E27FC236}">
                <a16:creationId xmlns:a16="http://schemas.microsoft.com/office/drawing/2014/main" id="{388D6316-85F6-4A9F-8AE7-F4261BC53BB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96156"/>
            <a:ext cx="9144000" cy="977387"/>
          </a:xfrm>
          <a:prstGeom prst="rect">
            <a:avLst/>
          </a:prstGeom>
          <a:noFill/>
        </p:spPr>
        <p:txBody>
          <a:bodyPr vert="horz" lIns="85142" tIns="42571" rIns="85142" bIns="42571" rtlCol="0" anchor="ctr">
            <a:normAutofit/>
          </a:bodyPr>
          <a:lstStyle>
            <a:lvl1pPr>
              <a:spcBef>
                <a:spcPct val="0"/>
              </a:spcBef>
              <a:buNone/>
              <a:defRPr sz="4000" b="1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sz="3420" dirty="0"/>
              <a:t>　</a:t>
            </a:r>
            <a:r>
              <a:rPr lang="zh-TW" altLang="en-US" sz="3600" dirty="0"/>
              <a:t>文件保護設定</a:t>
            </a:r>
            <a:endParaRPr lang="ja-JP" altLang="en-US" sz="3420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379FE21F-EFFE-42BD-A84A-49A2A099C6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03702" y="1861190"/>
            <a:ext cx="4747068" cy="4248919"/>
          </a:xfrm>
          <a:ln>
            <a:solidFill>
              <a:schemeClr val="accent6"/>
            </a:solidFill>
          </a:ln>
        </p:spPr>
      </p:pic>
      <p:grpSp>
        <p:nvGrpSpPr>
          <p:cNvPr id="33" name="群組 32">
            <a:extLst>
              <a:ext uri="{FF2B5EF4-FFF2-40B4-BE49-F238E27FC236}">
                <a16:creationId xmlns:a16="http://schemas.microsoft.com/office/drawing/2014/main" id="{3D044629-A49B-4A71-AFF4-67DB9CAC9749}"/>
              </a:ext>
            </a:extLst>
          </p:cNvPr>
          <p:cNvGrpSpPr/>
          <p:nvPr/>
        </p:nvGrpSpPr>
        <p:grpSpPr>
          <a:xfrm>
            <a:off x="2468358" y="1217396"/>
            <a:ext cx="2462981" cy="1231491"/>
            <a:chOff x="3016126" y="253502"/>
            <a:chExt cx="2880320" cy="1440160"/>
          </a:xfrm>
        </p:grpSpPr>
        <p:sp>
          <p:nvSpPr>
            <p:cNvPr id="13" name="橢圓形圖說文字 12"/>
            <p:cNvSpPr/>
            <p:nvPr/>
          </p:nvSpPr>
          <p:spPr>
            <a:xfrm>
              <a:off x="3016126" y="253502"/>
              <a:ext cx="2880320" cy="1440160"/>
            </a:xfrm>
            <a:prstGeom prst="wedgeEllipseCallout">
              <a:avLst>
                <a:gd name="adj1" fmla="val -36926"/>
                <a:gd name="adj2" fmla="val 54228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3127917" y="465750"/>
              <a:ext cx="2656737" cy="1079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！注意！</a:t>
              </a:r>
              <a:br>
                <a:rPr lang="en-US" altLang="zh-TW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請勿勾選</a:t>
              </a:r>
              <a:endPara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要求密碼來開啟文件</a:t>
              </a:r>
            </a:p>
          </p:txBody>
        </p:sp>
      </p:grpSp>
      <p:sp>
        <p:nvSpPr>
          <p:cNvPr id="20" name="橢圓 19"/>
          <p:cNvSpPr/>
          <p:nvPr/>
        </p:nvSpPr>
        <p:spPr>
          <a:xfrm>
            <a:off x="4944106" y="1234142"/>
            <a:ext cx="393670" cy="365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/>
              <a:t>8</a:t>
            </a:r>
            <a:endParaRPr lang="zh-TW" altLang="en-US" dirty="0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34E0B3E-EBB6-4243-976D-C573624E5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59991B33-AB18-4834-ADFA-694A72A7CEDE}"/>
              </a:ext>
            </a:extLst>
          </p:cNvPr>
          <p:cNvGrpSpPr/>
          <p:nvPr/>
        </p:nvGrpSpPr>
        <p:grpSpPr>
          <a:xfrm>
            <a:off x="71245" y="3086416"/>
            <a:ext cx="4532118" cy="1467723"/>
            <a:chOff x="114147" y="2550560"/>
            <a:chExt cx="5300060" cy="1716421"/>
          </a:xfrm>
        </p:grpSpPr>
        <p:sp>
          <p:nvSpPr>
            <p:cNvPr id="11" name="文字方塊 10"/>
            <p:cNvSpPr txBox="1"/>
            <p:nvPr/>
          </p:nvSpPr>
          <p:spPr>
            <a:xfrm>
              <a:off x="2419408" y="3845056"/>
              <a:ext cx="1656831" cy="384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539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（可自訂密碼）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114147" y="2672024"/>
              <a:ext cx="460375" cy="427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22" name="矩形: 圓角 21">
              <a:extLst>
                <a:ext uri="{FF2B5EF4-FFF2-40B4-BE49-F238E27FC236}">
                  <a16:creationId xmlns:a16="http://schemas.microsoft.com/office/drawing/2014/main" id="{7801A3AB-DC23-4C42-8869-93EFAD954460}"/>
                </a:ext>
              </a:extLst>
            </p:cNvPr>
            <p:cNvSpPr/>
            <p:nvPr/>
          </p:nvSpPr>
          <p:spPr>
            <a:xfrm>
              <a:off x="651067" y="2550560"/>
              <a:ext cx="4763140" cy="171642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0D86F793-BCA3-4C6A-9CDB-12949B176313}"/>
              </a:ext>
            </a:extLst>
          </p:cNvPr>
          <p:cNvGrpSpPr/>
          <p:nvPr/>
        </p:nvGrpSpPr>
        <p:grpSpPr>
          <a:xfrm>
            <a:off x="60195" y="4893141"/>
            <a:ext cx="1513725" cy="365162"/>
            <a:chOff x="125298" y="4662073"/>
            <a:chExt cx="1770217" cy="427037"/>
          </a:xfrm>
        </p:grpSpPr>
        <p:sp>
          <p:nvSpPr>
            <p:cNvPr id="18" name="橢圓 17"/>
            <p:cNvSpPr/>
            <p:nvPr/>
          </p:nvSpPr>
          <p:spPr>
            <a:xfrm>
              <a:off x="125298" y="4662073"/>
              <a:ext cx="460375" cy="427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6</a:t>
              </a:r>
              <a:endParaRPr lang="zh-TW" altLang="en-US" dirty="0"/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4E9B3712-A10D-49B1-8037-D270F934E686}"/>
                </a:ext>
              </a:extLst>
            </p:cNvPr>
            <p:cNvSpPr/>
            <p:nvPr/>
          </p:nvSpPr>
          <p:spPr>
            <a:xfrm>
              <a:off x="684521" y="4708457"/>
              <a:ext cx="1210994" cy="27991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群組 36">
            <a:extLst>
              <a:ext uri="{FF2B5EF4-FFF2-40B4-BE49-F238E27FC236}">
                <a16:creationId xmlns:a16="http://schemas.microsoft.com/office/drawing/2014/main" id="{928219FF-54F4-494D-A560-8FB8B2AA5DF1}"/>
              </a:ext>
            </a:extLst>
          </p:cNvPr>
          <p:cNvGrpSpPr/>
          <p:nvPr/>
        </p:nvGrpSpPr>
        <p:grpSpPr>
          <a:xfrm>
            <a:off x="3075141" y="5736627"/>
            <a:ext cx="1252126" cy="365162"/>
            <a:chOff x="3564150" y="5654242"/>
            <a:chExt cx="1464292" cy="427037"/>
          </a:xfrm>
        </p:grpSpPr>
        <p:sp>
          <p:nvSpPr>
            <p:cNvPr id="19" name="橢圓 18"/>
            <p:cNvSpPr/>
            <p:nvPr/>
          </p:nvSpPr>
          <p:spPr>
            <a:xfrm>
              <a:off x="3564150" y="5654242"/>
              <a:ext cx="460375" cy="4270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/>
                <a:t>7</a:t>
              </a:r>
              <a:endParaRPr lang="zh-TW" altLang="en-US" dirty="0"/>
            </a:p>
          </p:txBody>
        </p:sp>
        <p:sp>
          <p:nvSpPr>
            <p:cNvPr id="24" name="矩形: 圓角 23">
              <a:extLst>
                <a:ext uri="{FF2B5EF4-FFF2-40B4-BE49-F238E27FC236}">
                  <a16:creationId xmlns:a16="http://schemas.microsoft.com/office/drawing/2014/main" id="{74CE47B9-0A01-4C4C-83EF-DB5DDC4C1934}"/>
                </a:ext>
              </a:extLst>
            </p:cNvPr>
            <p:cNvSpPr/>
            <p:nvPr/>
          </p:nvSpPr>
          <p:spPr>
            <a:xfrm>
              <a:off x="4093204" y="5717532"/>
              <a:ext cx="935238" cy="29102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十字形 25">
            <a:extLst>
              <a:ext uri="{FF2B5EF4-FFF2-40B4-BE49-F238E27FC236}">
                <a16:creationId xmlns:a16="http://schemas.microsoft.com/office/drawing/2014/main" id="{C3379C11-A216-4B2E-A355-9E5AA27A6446}"/>
              </a:ext>
            </a:extLst>
          </p:cNvPr>
          <p:cNvSpPr/>
          <p:nvPr/>
        </p:nvSpPr>
        <p:spPr>
          <a:xfrm rot="18896317">
            <a:off x="2222319" y="2362500"/>
            <a:ext cx="516342" cy="534317"/>
          </a:xfrm>
          <a:prstGeom prst="plus">
            <a:avLst>
              <a:gd name="adj" fmla="val 4106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8" name="十字形 27">
            <a:extLst>
              <a:ext uri="{FF2B5EF4-FFF2-40B4-BE49-F238E27FC236}">
                <a16:creationId xmlns:a16="http://schemas.microsoft.com/office/drawing/2014/main" id="{4F39FE91-D940-4C8E-BCEA-02B996EC770B}"/>
              </a:ext>
            </a:extLst>
          </p:cNvPr>
          <p:cNvSpPr>
            <a:spLocks noChangeAspect="1"/>
          </p:cNvSpPr>
          <p:nvPr/>
        </p:nvSpPr>
        <p:spPr>
          <a:xfrm rot="18896317">
            <a:off x="553585" y="2265190"/>
            <a:ext cx="258171" cy="267158"/>
          </a:xfrm>
          <a:prstGeom prst="plus">
            <a:avLst>
              <a:gd name="adj" fmla="val 41061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69F89F14-8592-494D-A101-5FB9D192CABF}"/>
              </a:ext>
            </a:extLst>
          </p:cNvPr>
          <p:cNvSpPr/>
          <p:nvPr/>
        </p:nvSpPr>
        <p:spPr>
          <a:xfrm>
            <a:off x="5256921" y="1604484"/>
            <a:ext cx="393670" cy="40651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52A5B33F-6387-4F09-89A3-8357552E7970}"/>
              </a:ext>
            </a:extLst>
          </p:cNvPr>
          <p:cNvSpPr/>
          <p:nvPr/>
        </p:nvSpPr>
        <p:spPr>
          <a:xfrm>
            <a:off x="5301052" y="980795"/>
            <a:ext cx="2315565" cy="19582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0" name="想法泡泡: 雲朵 29">
            <a:extLst>
              <a:ext uri="{FF2B5EF4-FFF2-40B4-BE49-F238E27FC236}">
                <a16:creationId xmlns:a16="http://schemas.microsoft.com/office/drawing/2014/main" id="{6F689064-8230-4766-BA95-733A371479DC}"/>
              </a:ext>
            </a:extLst>
          </p:cNvPr>
          <p:cNvSpPr/>
          <p:nvPr/>
        </p:nvSpPr>
        <p:spPr>
          <a:xfrm>
            <a:off x="5403699" y="2276356"/>
            <a:ext cx="3209931" cy="1279087"/>
          </a:xfrm>
          <a:prstGeom prst="cloudCallout">
            <a:avLst>
              <a:gd name="adj1" fmla="val -32766"/>
              <a:gd name="adj2" fmla="val -63926"/>
            </a:avLst>
          </a:prstGeom>
          <a:solidFill>
            <a:srgbClr val="FBDEB3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設定完成，請記得點選「存檔」喔！</a:t>
            </a:r>
          </a:p>
        </p:txBody>
      </p:sp>
      <p:sp>
        <p:nvSpPr>
          <p:cNvPr id="27" name="標題 1">
            <a:extLst>
              <a:ext uri="{FF2B5EF4-FFF2-40B4-BE49-F238E27FC236}">
                <a16:creationId xmlns:a16="http://schemas.microsoft.com/office/drawing/2014/main" id="{D1A8F5C1-B613-4A5B-9787-5A369D20BC51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</a:t>
            </a:r>
            <a:r>
              <a:rPr kumimoji="0" lang="zh-TW" altLang="en-US" sz="2000" b="1" dirty="0">
                <a:latin typeface="微軟正黑體" pitchFamily="34" charset="-120"/>
                <a:ea typeface="微軟正黑體" pitchFamily="34" charset="-120"/>
                <a:cs typeface="+mj-cs"/>
              </a:rPr>
              <a:t>加工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259A83A9-A79D-4290-BA8F-EA33A6F5FB1A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7592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85800" y="2253411"/>
            <a:ext cx="7772400" cy="1362075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論文提交流程與步驟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17</a:t>
            </a:fld>
            <a:endParaRPr lang="en-US" altLang="ja-JP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AE25E3-FC22-4158-8223-ED8333EB26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9226"/>
            <a:ext cx="9143999" cy="5594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18</a:t>
            </a:fld>
            <a:endParaRPr lang="en-US" altLang="ja-JP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8F57A274-3A15-4285-995B-5AC776E3BA4A}"/>
              </a:ext>
            </a:extLst>
          </p:cNvPr>
          <p:cNvSpPr txBox="1">
            <a:spLocks/>
          </p:cNvSpPr>
          <p:nvPr/>
        </p:nvSpPr>
        <p:spPr>
          <a:xfrm>
            <a:off x="3779912" y="116631"/>
            <a:ext cx="5687356" cy="325313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19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論文提交流程與步驟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F7EB9C9C-6AD7-4C1B-AC36-BF9EC4859DCD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BD874832-6C1D-4DC7-AF19-5413BFE28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0A4375B2-C36D-407E-91AF-4E5155F2864A}"/>
              </a:ext>
            </a:extLst>
          </p:cNvPr>
          <p:cNvSpPr/>
          <p:nvPr/>
        </p:nvSpPr>
        <p:spPr>
          <a:xfrm>
            <a:off x="81947" y="11877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進入提交系統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ADE8008-22A0-E826-3132-F0E5B01E47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0532"/>
            <a:ext cx="9144000" cy="5248535"/>
          </a:xfrm>
          <a:prstGeom prst="rect">
            <a:avLst/>
          </a:prstGeom>
        </p:spPr>
      </p:pic>
      <p:grpSp>
        <p:nvGrpSpPr>
          <p:cNvPr id="18" name="群組 17">
            <a:extLst>
              <a:ext uri="{FF2B5EF4-FFF2-40B4-BE49-F238E27FC236}">
                <a16:creationId xmlns:a16="http://schemas.microsoft.com/office/drawing/2014/main" id="{5F487629-65F3-4DCB-B6B6-E3AB5B9AACEB}"/>
              </a:ext>
            </a:extLst>
          </p:cNvPr>
          <p:cNvGrpSpPr/>
          <p:nvPr/>
        </p:nvGrpSpPr>
        <p:grpSpPr>
          <a:xfrm>
            <a:off x="683568" y="3155950"/>
            <a:ext cx="4320480" cy="2937346"/>
            <a:chOff x="5387141" y="3245110"/>
            <a:chExt cx="6994654" cy="216395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093D6F-CE5B-4CE9-B091-7DE01C20222E}"/>
                </a:ext>
              </a:extLst>
            </p:cNvPr>
            <p:cNvSpPr/>
            <p:nvPr/>
          </p:nvSpPr>
          <p:spPr>
            <a:xfrm>
              <a:off x="10605375" y="3245110"/>
              <a:ext cx="1776420" cy="328223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入口一</a:t>
              </a: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285092F-E35B-4691-83B0-133A3FC1948E}"/>
                </a:ext>
              </a:extLst>
            </p:cNvPr>
            <p:cNvSpPr/>
            <p:nvPr/>
          </p:nvSpPr>
          <p:spPr>
            <a:xfrm>
              <a:off x="5387141" y="5049510"/>
              <a:ext cx="1998473" cy="35955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入口二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6" y="742812"/>
            <a:ext cx="7531487" cy="5372376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19</a:t>
            </a:fld>
            <a:endParaRPr lang="en-US" altLang="ja-JP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52E00F6-2292-44AA-BD2A-55DB81666F98}"/>
              </a:ext>
            </a:extLst>
          </p:cNvPr>
          <p:cNvSpPr/>
          <p:nvPr/>
        </p:nvSpPr>
        <p:spPr>
          <a:xfrm>
            <a:off x="81947" y="11877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登入提交系統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C34B6603-0757-4CE3-9AC6-897DAB6AB5B3}"/>
              </a:ext>
            </a:extLst>
          </p:cNvPr>
          <p:cNvGrpSpPr/>
          <p:nvPr/>
        </p:nvGrpSpPr>
        <p:grpSpPr>
          <a:xfrm>
            <a:off x="1513623" y="1628800"/>
            <a:ext cx="6315183" cy="2849327"/>
            <a:chOff x="1153583" y="2102303"/>
            <a:chExt cx="6315183" cy="2849327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40513DC-F19B-4925-AE7C-89BCA996F5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5816" y="2503705"/>
              <a:ext cx="4552950" cy="2447925"/>
            </a:xfrm>
            <a:prstGeom prst="rect">
              <a:avLst/>
            </a:prstGeom>
            <a:ln>
              <a:solidFill>
                <a:srgbClr val="FF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4B0701F-00E7-471E-B08E-D16F7444C990}"/>
                </a:ext>
              </a:extLst>
            </p:cNvPr>
            <p:cNvSpPr/>
            <p:nvPr/>
          </p:nvSpPr>
          <p:spPr>
            <a:xfrm>
              <a:off x="1153583" y="2102303"/>
              <a:ext cx="620771" cy="21602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箭號: 向右 5">
              <a:extLst>
                <a:ext uri="{FF2B5EF4-FFF2-40B4-BE49-F238E27FC236}">
                  <a16:creationId xmlns:a16="http://schemas.microsoft.com/office/drawing/2014/main" id="{ACE59B53-D2B8-417E-9BE6-481B23BFCCD3}"/>
                </a:ext>
              </a:extLst>
            </p:cNvPr>
            <p:cNvSpPr/>
            <p:nvPr/>
          </p:nvSpPr>
          <p:spPr>
            <a:xfrm rot="2118934">
              <a:off x="1757505" y="2373723"/>
              <a:ext cx="1156817" cy="68413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25" name="標題 1">
            <a:extLst>
              <a:ext uri="{FF2B5EF4-FFF2-40B4-BE49-F238E27FC236}">
                <a16:creationId xmlns:a16="http://schemas.microsoft.com/office/drawing/2014/main" id="{A83372FB-24D7-4369-932D-8E31CAA10E88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論文提交流程與步驟</a:t>
            </a:r>
            <a:endParaRPr kumimoji="0" lang="zh-TW" alt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id="{B2EA2986-2D08-46FA-A87B-24940D06F35A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>
            <a:extLst>
              <a:ext uri="{FF2B5EF4-FFF2-40B4-BE49-F238E27FC236}">
                <a16:creationId xmlns:a16="http://schemas.microsoft.com/office/drawing/2014/main" id="{891C7E60-6452-4F9E-BEBE-B03BFFE56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719572" y="1340768"/>
            <a:ext cx="3960440" cy="432048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電子論文格式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電子論文加工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轉檔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加入 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DOI</a:t>
            </a:r>
          </a:p>
          <a:p>
            <a:pPr algn="l"/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3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文件保全</a:t>
            </a:r>
            <a:endParaRPr lang="en-US" altLang="zh-TW" sz="3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/>
            <a:endParaRPr lang="en-US" altLang="zh-TW" sz="14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論文提交流程</a:t>
            </a:r>
            <a:endParaRPr lang="en-US" altLang="zh-TW" sz="32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>
              <a:buFont typeface="Arial" pitchFamily="34" charset="0"/>
              <a:buChar char="•"/>
            </a:pPr>
            <a:r>
              <a:rPr lang="zh-TW" altLang="en-US" sz="32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論文授權方式</a:t>
            </a:r>
          </a:p>
          <a:p>
            <a:endParaRPr lang="ja-JP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2</a:t>
            </a:fld>
            <a:endParaRPr lang="en-US" altLang="ja-JP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499992" y="94639"/>
            <a:ext cx="5183300" cy="360000"/>
          </a:xfrm>
          <a:prstGeom prst="rect">
            <a:avLst/>
          </a:prstGeom>
        </p:spPr>
        <p:txBody>
          <a:bodyPr vert="horz" lIns="87272" tIns="43637" rIns="87272" bIns="43637" rtlCol="0" anchor="ctr">
            <a:noAutofit/>
          </a:bodyPr>
          <a:lstStyle/>
          <a:p>
            <a:pPr marL="0" marR="0" lvl="0" indent="0" algn="ctr" defTabSz="87272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all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cap="all" dirty="0">
                <a:solidFill>
                  <a:srgbClr val="40332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all" spc="0" normalizeH="0" baseline="0" noProof="0" dirty="0">
                <a:ln>
                  <a:noFill/>
                </a:ln>
                <a:solidFill>
                  <a:srgbClr val="403329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大綱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665787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18023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DB8995B9-40CC-4554-B1D0-47BCBCD80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3224" y="308063"/>
            <a:ext cx="2026568" cy="1143000"/>
          </a:xfrm>
        </p:spPr>
        <p:txBody>
          <a:bodyPr vert="horz" lIns="87272" tIns="43637" rIns="87272" bIns="43637" rtlCol="0" anchor="ctr">
            <a:normAutofit/>
          </a:bodyPr>
          <a:lstStyle/>
          <a:p>
            <a:pPr algn="l"/>
            <a:r>
              <a:rPr lang="zh-TW" altLang="en-US" sz="42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大綱</a:t>
            </a:r>
            <a:endParaRPr lang="ja-JP" altLang="en-US" sz="4200" b="1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212ABA07-DB5F-4829-AB25-04CDB0A686C8}"/>
              </a:ext>
            </a:extLst>
          </p:cNvPr>
          <p:cNvGrpSpPr/>
          <p:nvPr/>
        </p:nvGrpSpPr>
        <p:grpSpPr>
          <a:xfrm>
            <a:off x="4454" y="705297"/>
            <a:ext cx="4962574" cy="6059949"/>
            <a:chOff x="4454" y="705297"/>
            <a:chExt cx="4962574" cy="605994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04AFB87-FDF7-4B51-AFA3-961A09479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4" y="705297"/>
              <a:ext cx="4962574" cy="6059949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40A6106F-D1DB-4A27-BE29-7A5672F1FFB2}"/>
                </a:ext>
              </a:extLst>
            </p:cNvPr>
            <p:cNvSpPr/>
            <p:nvPr/>
          </p:nvSpPr>
          <p:spPr>
            <a:xfrm>
              <a:off x="1146450" y="3269109"/>
              <a:ext cx="144016" cy="7200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0543BB65-19CA-47C0-8B81-B85803AFDE7A}"/>
                </a:ext>
              </a:extLst>
            </p:cNvPr>
            <p:cNvSpPr/>
            <p:nvPr/>
          </p:nvSpPr>
          <p:spPr>
            <a:xfrm>
              <a:off x="1138513" y="3470722"/>
              <a:ext cx="144016" cy="7200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F20DCB0-9820-403B-874F-DACF85B8B459}"/>
                </a:ext>
              </a:extLst>
            </p:cNvPr>
            <p:cNvSpPr/>
            <p:nvPr/>
          </p:nvSpPr>
          <p:spPr>
            <a:xfrm>
              <a:off x="1148038" y="3670747"/>
              <a:ext cx="144016" cy="72008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20</a:t>
            </a:fld>
            <a:endParaRPr lang="en-US" altLang="ja-JP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5E329B8-C048-4B7D-9AD5-49E95CE0CB1F}"/>
              </a:ext>
            </a:extLst>
          </p:cNvPr>
          <p:cNvSpPr/>
          <p:nvPr/>
        </p:nvSpPr>
        <p:spPr>
          <a:xfrm>
            <a:off x="81947" y="11877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填寫論文資料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標題 1">
            <a:extLst>
              <a:ext uri="{FF2B5EF4-FFF2-40B4-BE49-F238E27FC236}">
                <a16:creationId xmlns:a16="http://schemas.microsoft.com/office/drawing/2014/main" id="{BDA4F430-4CC4-4E6D-A56F-AB132DA38D7D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論文提交流程與步驟</a:t>
            </a:r>
            <a:endParaRPr kumimoji="0" lang="zh-TW" alt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56" name="直線接點 55">
            <a:extLst>
              <a:ext uri="{FF2B5EF4-FFF2-40B4-BE49-F238E27FC236}">
                <a16:creationId xmlns:a16="http://schemas.microsoft.com/office/drawing/2014/main" id="{D75BE654-9C7B-471F-B529-934FEE7DF7CC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2">
            <a:extLst>
              <a:ext uri="{FF2B5EF4-FFF2-40B4-BE49-F238E27FC236}">
                <a16:creationId xmlns:a16="http://schemas.microsoft.com/office/drawing/2014/main" id="{BABE8AC0-5B19-4BDF-B28C-A53DC528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2E69FE0-9D0F-4926-A732-3EEA147FFEB5}"/>
              </a:ext>
            </a:extLst>
          </p:cNvPr>
          <p:cNvSpPr txBox="1"/>
          <p:nvPr/>
        </p:nvSpPr>
        <p:spPr>
          <a:xfrm>
            <a:off x="391329" y="5384210"/>
            <a:ext cx="408958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建議使用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Gmail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或學校信箱收信。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6A3D22D-039C-4E05-8017-8036C6967CA5}"/>
              </a:ext>
            </a:extLst>
          </p:cNvPr>
          <p:cNvCxnSpPr/>
          <p:nvPr/>
        </p:nvCxnSpPr>
        <p:spPr>
          <a:xfrm flipH="1" flipV="1">
            <a:off x="2189065" y="5157192"/>
            <a:ext cx="150687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251520" y="877416"/>
            <a:ext cx="792088" cy="5353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4657377" y="505999"/>
            <a:ext cx="4161175" cy="4685417"/>
            <a:chOff x="4657377" y="505999"/>
            <a:chExt cx="4161175" cy="4685417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257C9FEF-28F4-4D6E-A608-674EEBE67D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6"/>
            <a:stretch/>
          </p:blipFill>
          <p:spPr bwMode="auto">
            <a:xfrm>
              <a:off x="4657377" y="755940"/>
              <a:ext cx="4111625" cy="443547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18F6C50-3AD5-42D9-B212-E57D24CCA4A4}"/>
                </a:ext>
              </a:extLst>
            </p:cNvPr>
            <p:cNvSpPr/>
            <p:nvPr/>
          </p:nvSpPr>
          <p:spPr>
            <a:xfrm>
              <a:off x="4732664" y="755940"/>
              <a:ext cx="2203450" cy="15446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grpSp>
          <p:nvGrpSpPr>
            <p:cNvPr id="8" name="群組 7"/>
            <p:cNvGrpSpPr/>
            <p:nvPr/>
          </p:nvGrpSpPr>
          <p:grpSpPr>
            <a:xfrm>
              <a:off x="6664313" y="505999"/>
              <a:ext cx="2154239" cy="1425575"/>
              <a:chOff x="6280753" y="564803"/>
              <a:chExt cx="2154239" cy="1425575"/>
            </a:xfrm>
          </p:grpSpPr>
          <p:sp>
            <p:nvSpPr>
              <p:cNvPr id="41" name="雲朵形圖說文字 9">
                <a:extLst>
                  <a:ext uri="{FF2B5EF4-FFF2-40B4-BE49-F238E27FC236}">
                    <a16:creationId xmlns:a16="http://schemas.microsoft.com/office/drawing/2014/main" id="{B6FADE6A-E85A-4CE7-BE85-350420ECE477}"/>
                  </a:ext>
                </a:extLst>
              </p:cNvPr>
              <p:cNvSpPr/>
              <p:nvPr/>
            </p:nvSpPr>
            <p:spPr bwMode="auto">
              <a:xfrm>
                <a:off x="6280753" y="564803"/>
                <a:ext cx="2154239" cy="1425575"/>
              </a:xfrm>
              <a:prstGeom prst="cloudCallout">
                <a:avLst>
                  <a:gd name="adj1" fmla="val -47152"/>
                  <a:gd name="adj2" fmla="val 52394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TW" altLang="en-US"/>
              </a:p>
            </p:txBody>
          </p:sp>
          <p:sp>
            <p:nvSpPr>
              <p:cNvPr id="42" name="文字方塊 10">
                <a:extLst>
                  <a:ext uri="{FF2B5EF4-FFF2-40B4-BE49-F238E27FC236}">
                    <a16:creationId xmlns:a16="http://schemas.microsoft.com/office/drawing/2014/main" id="{2BDF1A35-D560-4F8B-915C-50B58584E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7841" y="940731"/>
                <a:ext cx="139799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請按「</a:t>
                </a:r>
                <a:r>
                  <a:rPr lang="en-US" altLang="zh-TW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+</a:t>
                </a:r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」</a:t>
                </a:r>
                <a:endParaRPr lang="en-US" altLang="zh-TW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eaLnBrk="1" hangingPunct="1"/>
                <a:r>
                  <a:rPr lang="zh-TW" altLang="en-US" sz="1800" b="1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新增關鍵字</a:t>
                </a:r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18F6C50-3AD5-42D9-B212-E57D24CCA4A4}"/>
                </a:ext>
              </a:extLst>
            </p:cNvPr>
            <p:cNvSpPr/>
            <p:nvPr/>
          </p:nvSpPr>
          <p:spPr>
            <a:xfrm>
              <a:off x="4740431" y="3650721"/>
              <a:ext cx="2203450" cy="6102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666902" y="4959899"/>
            <a:ext cx="4111625" cy="643384"/>
            <a:chOff x="4663091" y="5733256"/>
            <a:chExt cx="4111625" cy="643384"/>
          </a:xfrm>
        </p:grpSpPr>
        <p:pic>
          <p:nvPicPr>
            <p:cNvPr id="36" name="圖片 4">
              <a:extLst>
                <a:ext uri="{FF2B5EF4-FFF2-40B4-BE49-F238E27FC236}">
                  <a16:creationId xmlns:a16="http://schemas.microsoft.com/office/drawing/2014/main" id="{B334BF8F-3C12-4878-B5FF-6C914E1508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/>
            <a:srcRect t="83485" r="12807"/>
            <a:stretch/>
          </p:blipFill>
          <p:spPr bwMode="auto">
            <a:xfrm>
              <a:off x="4663091" y="5733256"/>
              <a:ext cx="4111625" cy="6433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43A5BDA4-D9CE-4FF8-8392-57B3CEFB298E}"/>
                </a:ext>
              </a:extLst>
            </p:cNvPr>
            <p:cNvSpPr/>
            <p:nvPr/>
          </p:nvSpPr>
          <p:spPr bwMode="auto">
            <a:xfrm>
              <a:off x="7033227" y="6086128"/>
              <a:ext cx="609600" cy="2174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</p:grpSp>
      <p:sp>
        <p:nvSpPr>
          <p:cNvPr id="39" name="圓角化對角線角落矩形 38">
            <a:extLst>
              <a:ext uri="{FF2B5EF4-FFF2-40B4-BE49-F238E27FC236}">
                <a16:creationId xmlns:a16="http://schemas.microsoft.com/office/drawing/2014/main" id="{D815C4CB-60D8-4D9E-A634-13F822DF80A2}"/>
              </a:ext>
            </a:extLst>
          </p:cNvPr>
          <p:cNvSpPr/>
          <p:nvPr/>
        </p:nvSpPr>
        <p:spPr>
          <a:xfrm>
            <a:off x="4676527" y="5670999"/>
            <a:ext cx="4142025" cy="1000858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1400" dirty="0">
                <a:solidFill>
                  <a:schemeClr val="tx1"/>
                </a:solidFill>
                <a:ea typeface="微軟正黑體" pitchFamily="34" charset="-120"/>
              </a:rPr>
              <a:t>若論文有資料不全之處可選</a:t>
            </a:r>
            <a:r>
              <a:rPr lang="zh-TW" altLang="en-US" sz="1400" b="1" u="sng" dirty="0">
                <a:solidFill>
                  <a:srgbClr val="FF0000"/>
                </a:solidFill>
                <a:ea typeface="微軟正黑體" pitchFamily="34" charset="-120"/>
              </a:rPr>
              <a:t>暫存</a:t>
            </a:r>
            <a:r>
              <a:rPr lang="zh-TW" altLang="en-US" sz="1400" dirty="0">
                <a:solidFill>
                  <a:schemeClr val="tx1"/>
                </a:solidFill>
                <a:ea typeface="微軟正黑體" pitchFamily="34" charset="-120"/>
              </a:rPr>
              <a:t>，系統將保留您曾經輸入的資料，但請在</a:t>
            </a:r>
            <a:r>
              <a:rPr lang="en-US" altLang="zh-TW" sz="1400" b="1" u="sng" dirty="0">
                <a:solidFill>
                  <a:srgbClr val="FF0000"/>
                </a:solidFill>
                <a:ea typeface="微軟正黑體" pitchFamily="34" charset="-120"/>
              </a:rPr>
              <a:t>30 </a:t>
            </a:r>
            <a:r>
              <a:rPr lang="zh-TW" altLang="en-US" sz="1400" b="1" u="sng" dirty="0">
                <a:solidFill>
                  <a:srgbClr val="FF0000"/>
                </a:solidFill>
                <a:ea typeface="微軟正黑體" pitchFamily="34" charset="-120"/>
              </a:rPr>
              <a:t>天</a:t>
            </a:r>
            <a:r>
              <a:rPr lang="zh-TW" altLang="en-US" sz="1400" dirty="0">
                <a:solidFill>
                  <a:schemeClr val="tx1"/>
                </a:solidFill>
                <a:ea typeface="微軟正黑體" pitchFamily="34" charset="-120"/>
              </a:rPr>
              <a:t>內回系統繼續提交作業，以免資料</a:t>
            </a:r>
            <a:r>
              <a:rPr lang="zh-TW" altLang="en-US" sz="1400" b="1" dirty="0">
                <a:solidFill>
                  <a:schemeClr val="tx1"/>
                </a:solidFill>
                <a:ea typeface="微軟正黑體" pitchFamily="34" charset="-120"/>
              </a:rPr>
              <a:t>被刪除</a:t>
            </a:r>
            <a:r>
              <a:rPr lang="zh-TW" altLang="en-US" sz="1400" dirty="0">
                <a:solidFill>
                  <a:schemeClr val="tx1"/>
                </a:solidFill>
                <a:ea typeface="微軟正黑體" pitchFamily="34" charset="-120"/>
              </a:rPr>
              <a:t>！</a:t>
            </a:r>
            <a:endParaRPr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8" name="雲朵形圖說文字 9">
            <a:extLst>
              <a:ext uri="{FF2B5EF4-FFF2-40B4-BE49-F238E27FC236}">
                <a16:creationId xmlns:a16="http://schemas.microsoft.com/office/drawing/2014/main" id="{B6FADE6A-E85A-4CE7-BE85-350420ECE477}"/>
              </a:ext>
            </a:extLst>
          </p:cNvPr>
          <p:cNvSpPr/>
          <p:nvPr/>
        </p:nvSpPr>
        <p:spPr bwMode="auto">
          <a:xfrm>
            <a:off x="6516216" y="2685311"/>
            <a:ext cx="2474845" cy="1319330"/>
          </a:xfrm>
          <a:prstGeom prst="cloudCallout">
            <a:avLst>
              <a:gd name="adj1" fmla="val -47152"/>
              <a:gd name="adj2" fmla="val 5239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9947" y="3124198"/>
            <a:ext cx="2492990" cy="710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若有表目次、圖目次，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請一併附上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846F2CA-E585-9D10-4926-0D489EFF6C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10" y="1889578"/>
            <a:ext cx="2667180" cy="1752721"/>
          </a:xfrm>
          <a:prstGeom prst="rect">
            <a:avLst/>
          </a:prstGeom>
        </p:spPr>
      </p:pic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4B445316-35BF-AE33-4AD8-252A3D9B2153}"/>
              </a:ext>
            </a:extLst>
          </p:cNvPr>
          <p:cNvCxnSpPr>
            <a:cxnSpLocks/>
          </p:cNvCxnSpPr>
          <p:nvPr/>
        </p:nvCxnSpPr>
        <p:spPr>
          <a:xfrm flipV="1">
            <a:off x="1691680" y="2765938"/>
            <a:ext cx="223230" cy="4534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21</a:t>
            </a:fld>
            <a:endParaRPr lang="en-US" altLang="ja-JP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C14F880-15CB-4809-9BF4-D936DC33D0B4}"/>
              </a:ext>
            </a:extLst>
          </p:cNvPr>
          <p:cNvSpPr/>
          <p:nvPr/>
        </p:nvSpPr>
        <p:spPr>
          <a:xfrm>
            <a:off x="81947" y="11877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輸入口委名單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5CC9C49C-F7EB-46E9-B8F9-1227CF65EDAB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論文提交流程與步驟</a:t>
            </a:r>
            <a:endParaRPr kumimoji="0" lang="zh-TW" alt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8BBAEAF4-D339-4541-8861-D0382CA38016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8D41EEB8-990B-475D-9CD8-D7DB0F859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6C4C3F9A-2D1C-415A-8463-CE1EEF29F2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20" y="2142052"/>
            <a:ext cx="3527116" cy="2943132"/>
          </a:xfrm>
        </p:spPr>
        <p:txBody>
          <a:bodyPr>
            <a:normAutofit/>
          </a:bodyPr>
          <a:lstStyle/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設定口試委員名單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（包含指導教授）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00B050"/>
              </a:buClr>
              <a:buFont typeface="Arial" panose="020B0604020202020204" pitchFamily="34" charset="0"/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系統預設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３組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欄位，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若超過請點選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「增加口試委員輸入框」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00B050"/>
              </a:buClr>
            </a:pPr>
            <a:endParaRPr lang="en-US" altLang="zh-TW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>
                <a:srgbClr val="00B050"/>
              </a:buClr>
            </a:pPr>
            <a:endParaRPr lang="en-US" altLang="zh-TW" sz="24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2B15B0-4F4F-EE31-3217-2E9D27FE4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7" y="758560"/>
            <a:ext cx="5421509" cy="5962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1209D7E-2940-197C-ABAB-A0510CECB55C}"/>
              </a:ext>
            </a:extLst>
          </p:cNvPr>
          <p:cNvSpPr/>
          <p:nvPr/>
        </p:nvSpPr>
        <p:spPr>
          <a:xfrm>
            <a:off x="179512" y="6237312"/>
            <a:ext cx="1008112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22</a:t>
            </a:fld>
            <a:endParaRPr lang="en-US" altLang="ja-JP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B211A17-1953-4D9A-9D03-2D305F98B8B0}"/>
              </a:ext>
            </a:extLst>
          </p:cNvPr>
          <p:cNvSpPr/>
          <p:nvPr/>
        </p:nvSpPr>
        <p:spPr>
          <a:xfrm>
            <a:off x="81947" y="118779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上傳論文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標題 1">
            <a:extLst>
              <a:ext uri="{FF2B5EF4-FFF2-40B4-BE49-F238E27FC236}">
                <a16:creationId xmlns:a16="http://schemas.microsoft.com/office/drawing/2014/main" id="{71239BEB-8ECE-48DD-A43E-26FCF8B83B56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論文提交流程與步驟</a:t>
            </a:r>
            <a:endParaRPr kumimoji="0" lang="zh-TW" alt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D66A75B7-8B01-46A2-A937-FF02EC0E3718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02BDF382-14AB-4781-9104-D6582ABAC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書卷 (水平) 9">
            <a:extLst>
              <a:ext uri="{FF2B5EF4-FFF2-40B4-BE49-F238E27FC236}">
                <a16:creationId xmlns:a16="http://schemas.microsoft.com/office/drawing/2014/main" id="{D4FF54C8-CAC5-420C-9EC0-559AE1F7BD87}"/>
              </a:ext>
            </a:extLst>
          </p:cNvPr>
          <p:cNvSpPr/>
          <p:nvPr/>
        </p:nvSpPr>
        <p:spPr>
          <a:xfrm>
            <a:off x="297656" y="4664075"/>
            <a:ext cx="8550275" cy="1692277"/>
          </a:xfrm>
          <a:prstGeom prst="horizontalScroll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br>
              <a:rPr lang="en-US" altLang="zh-TW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請以「整篇論文」為一個檔案上傳。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請上傳 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檔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。檔案上傳後，系統會自動給予檔名編號。</a:t>
            </a:r>
          </a:p>
          <a:p>
            <a:pPr algn="ctr" eaLnBrk="1" hangingPunct="1">
              <a:defRPr/>
            </a:pPr>
            <a:endParaRPr lang="zh-TW" altLang="en-US" sz="2400" dirty="0"/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621B0D79-93D0-4DBC-9A85-C1FF89FD64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487" b="19548"/>
          <a:stretch/>
        </p:blipFill>
        <p:spPr>
          <a:xfrm>
            <a:off x="297656" y="917575"/>
            <a:ext cx="8550275" cy="2320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78E873A2-0407-4424-A741-A9B3F39A7D8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7745"/>
          <a:stretch/>
        </p:blipFill>
        <p:spPr>
          <a:xfrm>
            <a:off x="296068" y="3429000"/>
            <a:ext cx="8551863" cy="1222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向下箭號 13">
            <a:extLst>
              <a:ext uri="{FF2B5EF4-FFF2-40B4-BE49-F238E27FC236}">
                <a16:creationId xmlns:a16="http://schemas.microsoft.com/office/drawing/2014/main" id="{30FE44D8-81C1-43CD-9FA5-A801CB518DD1}"/>
              </a:ext>
            </a:extLst>
          </p:cNvPr>
          <p:cNvSpPr/>
          <p:nvPr/>
        </p:nvSpPr>
        <p:spPr>
          <a:xfrm>
            <a:off x="4501356" y="3189682"/>
            <a:ext cx="574699" cy="461665"/>
          </a:xfrm>
          <a:prstGeom prst="downArrow">
            <a:avLst>
              <a:gd name="adj1" fmla="val 50000"/>
              <a:gd name="adj2" fmla="val 49058"/>
            </a:avLst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A97CCBA-A7B3-4F21-8AD6-6107B6A6ADA8}"/>
              </a:ext>
            </a:extLst>
          </p:cNvPr>
          <p:cNvSpPr txBox="1"/>
          <p:nvPr/>
        </p:nvSpPr>
        <p:spPr>
          <a:xfrm>
            <a:off x="1907704" y="2987675"/>
            <a:ext cx="2088231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兩次確認機會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685800" y="2253411"/>
            <a:ext cx="7772400" cy="1362075"/>
          </a:xfrm>
        </p:spPr>
        <p:txBody>
          <a:bodyPr/>
          <a:lstStyle/>
          <a:p>
            <a:r>
              <a:rPr lang="zh-TW" altLang="en-US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論文授權方式與服務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23</a:t>
            </a:fld>
            <a:endParaRPr lang="en-US" altLang="ja-JP"/>
          </a:p>
        </p:txBody>
      </p:sp>
      <p:sp>
        <p:nvSpPr>
          <p:cNvPr id="2" name="文字版面配置區 1">
            <a:extLst>
              <a:ext uri="{FF2B5EF4-FFF2-40B4-BE49-F238E27FC236}">
                <a16:creationId xmlns:a16="http://schemas.microsoft.com/office/drawing/2014/main" id="{6397FE3D-BEF2-447E-8880-0042C97546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zh-TW" altLang="en-US"/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045A31A1-A003-4FB5-AC25-0EBBD220F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6390" y="3429001"/>
            <a:ext cx="3131220" cy="2520280"/>
          </a:xfrm>
        </p:spPr>
        <p:txBody>
          <a:bodyPr>
            <a:normAutofit/>
          </a:bodyPr>
          <a:lstStyle/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、論文授權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、權利金回饋</a:t>
            </a:r>
          </a:p>
          <a:p>
            <a:pPr algn="l"/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、論文系統授權流程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24</a:t>
            </a:fld>
            <a:endParaRPr lang="en-US" altLang="ja-JP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5889F658-552F-4D1F-8B76-AC254AE0A53F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論文授權方式與說明</a:t>
            </a:r>
          </a:p>
        </p:txBody>
      </p: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5361A84-C35D-4152-8566-3D4F19386A5D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>
            <a:extLst>
              <a:ext uri="{FF2B5EF4-FFF2-40B4-BE49-F238E27FC236}">
                <a16:creationId xmlns:a16="http://schemas.microsoft.com/office/drawing/2014/main" id="{5646C06D-F002-4CAB-955E-CDC888BA5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7F1F185-0B73-4CD2-9309-9A7B2D57D103}"/>
              </a:ext>
            </a:extLst>
          </p:cNvPr>
          <p:cNvSpPr/>
          <p:nvPr/>
        </p:nvSpPr>
        <p:spPr>
          <a:xfrm>
            <a:off x="81947" y="11877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校內公開設定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6F24E4-26AF-4FBD-AE25-A94549017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13" y="762000"/>
            <a:ext cx="5057775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467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25</a:t>
            </a:fld>
            <a:endParaRPr lang="en-US" altLang="ja-JP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E7CEE2D-C2B4-4A83-B291-832C148923AA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論文授權方式與說明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4C65F86-C3A8-4A4E-9849-22C092AB1F6B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872B6AF-D91F-4E40-842C-2BA2A06F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DDEB0C0-09E0-4CC5-A8B3-1A8759615DFB}"/>
              </a:ext>
            </a:extLst>
          </p:cNvPr>
          <p:cNvSpPr/>
          <p:nvPr/>
        </p:nvSpPr>
        <p:spPr>
          <a:xfrm>
            <a:off x="81947" y="11877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校外授權設定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C40C278-9C9B-45F0-8D82-56D88FCF79D5}"/>
              </a:ext>
            </a:extLst>
          </p:cNvPr>
          <p:cNvSpPr/>
          <p:nvPr/>
        </p:nvSpPr>
        <p:spPr>
          <a:xfrm>
            <a:off x="5652392" y="1843707"/>
            <a:ext cx="3240088" cy="165593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同意</a:t>
            </a:r>
            <a:r>
              <a:rPr lang="zh-TW" alt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有償授權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400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權利金回饋學校。</a:t>
            </a:r>
            <a:endParaRPr lang="en-US" altLang="zh-TW" sz="2400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defRPr/>
            </a:pPr>
            <a:r>
              <a:rPr lang="en-US" altLang="zh-TW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權利金由本人領取。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B55DEDF-358C-4861-A2CD-1104E8156A6E}"/>
              </a:ext>
            </a:extLst>
          </p:cNvPr>
          <p:cNvSpPr/>
          <p:nvPr/>
        </p:nvSpPr>
        <p:spPr>
          <a:xfrm>
            <a:off x="755576" y="3429000"/>
            <a:ext cx="79208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87C0A7-7917-4496-B179-62FAD4A5A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86353"/>
            <a:ext cx="4971344" cy="4485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26</a:t>
            </a:fld>
            <a:endParaRPr lang="en-US" altLang="ja-JP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E7CEE2D-C2B4-4A83-B291-832C148923AA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論文授權方式與說明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4C65F86-C3A8-4A4E-9849-22C092AB1F6B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872B6AF-D91F-4E40-842C-2BA2A06F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DDEB0C0-09E0-4CC5-A8B3-1A8759615DFB}"/>
              </a:ext>
            </a:extLst>
          </p:cNvPr>
          <p:cNvSpPr/>
          <p:nvPr/>
        </p:nvSpPr>
        <p:spPr>
          <a:xfrm>
            <a:off x="81947" y="11877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同意授權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－權利金本人領取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FA3566D-2C2D-735E-1157-7DA3EEA8F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28" y="1393710"/>
            <a:ext cx="7394143" cy="526917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15F9BB5-44E3-45F1-883E-7EEA45BC610B}"/>
              </a:ext>
            </a:extLst>
          </p:cNvPr>
          <p:cNvSpPr/>
          <p:nvPr/>
        </p:nvSpPr>
        <p:spPr>
          <a:xfrm>
            <a:off x="611560" y="5745809"/>
            <a:ext cx="8280971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提醒您！</a:t>
            </a:r>
          </a:p>
          <a:p>
            <a:pPr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請務必填寫個人常用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E-Mail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，以利日後通知聯繫領取。</a:t>
            </a:r>
          </a:p>
          <a:p>
            <a:pPr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超過一年未回覆者，此筆款項將捐贈給學校做校務基金發展使用喔！</a:t>
            </a:r>
            <a:endParaRPr lang="ja-JP" altLang="en-US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953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27</a:t>
            </a:fld>
            <a:endParaRPr lang="en-US" altLang="ja-JP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8E7CEE2D-C2B4-4A83-B291-832C148923AA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論文授權方式與說明</a:t>
            </a: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4C65F86-C3A8-4A4E-9849-22C092AB1F6B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id="{6872B6AF-D91F-4E40-842C-2BA2A06F6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DDEB0C0-09E0-4CC5-A8B3-1A8759615DFB}"/>
              </a:ext>
            </a:extLst>
          </p:cNvPr>
          <p:cNvSpPr/>
          <p:nvPr/>
        </p:nvSpPr>
        <p:spPr>
          <a:xfrm>
            <a:off x="81947" y="11877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最後資料確認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－提交審核／</a:t>
            </a:r>
            <a:r>
              <a:rPr lang="zh-TW" altLang="en-US" sz="3600" u="sng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暫存</a:t>
            </a:r>
          </a:p>
        </p:txBody>
      </p:sp>
      <p:pic>
        <p:nvPicPr>
          <p:cNvPr id="14" name="圖片 2">
            <a:extLst>
              <a:ext uri="{FF2B5EF4-FFF2-40B4-BE49-F238E27FC236}">
                <a16:creationId xmlns:a16="http://schemas.microsoft.com/office/drawing/2014/main" id="{96EAEEF1-6264-46E4-A7F4-AF8FF97E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259252"/>
            <a:ext cx="3533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724C2866-9B10-4924-A9F2-844891E83B66}"/>
              </a:ext>
            </a:extLst>
          </p:cNvPr>
          <p:cNvSpPr/>
          <p:nvPr/>
        </p:nvSpPr>
        <p:spPr bwMode="auto">
          <a:xfrm>
            <a:off x="4643438" y="3398952"/>
            <a:ext cx="1368425" cy="4508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AC788D08-F154-4A0A-8845-8B2D6FD3A0FF}"/>
              </a:ext>
            </a:extLst>
          </p:cNvPr>
          <p:cNvCxnSpPr>
            <a:cxnSpLocks/>
            <a:stCxn id="15" idx="2"/>
          </p:cNvCxnSpPr>
          <p:nvPr/>
        </p:nvCxnSpPr>
        <p:spPr bwMode="auto">
          <a:xfrm flipH="1">
            <a:off x="5327650" y="3849802"/>
            <a:ext cx="1" cy="48016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圖片 14">
            <a:extLst>
              <a:ext uri="{FF2B5EF4-FFF2-40B4-BE49-F238E27FC236}">
                <a16:creationId xmlns:a16="http://schemas.microsoft.com/office/drawing/2014/main" id="{2AB431A7-D6F2-46CC-907C-C10964E25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327"/>
            <a:ext cx="9144000" cy="1455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415F9BB5-44E3-45F1-883E-7EEA45BC610B}"/>
              </a:ext>
            </a:extLst>
          </p:cNvPr>
          <p:cNvSpPr/>
          <p:nvPr/>
        </p:nvSpPr>
        <p:spPr>
          <a:xfrm>
            <a:off x="6137237" y="2238163"/>
            <a:ext cx="2770822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提醒您！</a:t>
            </a:r>
          </a:p>
          <a:p>
            <a:pPr>
              <a:buNone/>
            </a:pP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若選擇暫存，請於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天內返回系統提交審核，逾期資料將被刪除！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577DB07-3ABA-4D87-AAEB-F29179F03039}"/>
              </a:ext>
            </a:extLst>
          </p:cNvPr>
          <p:cNvGrpSpPr/>
          <p:nvPr/>
        </p:nvGrpSpPr>
        <p:grpSpPr>
          <a:xfrm>
            <a:off x="1331640" y="4337144"/>
            <a:ext cx="6191008" cy="1684144"/>
            <a:chOff x="685248" y="4845050"/>
            <a:chExt cx="7458075" cy="2028825"/>
          </a:xfrm>
        </p:grpSpPr>
        <p:grpSp>
          <p:nvGrpSpPr>
            <p:cNvPr id="12" name="群組 9">
              <a:extLst>
                <a:ext uri="{FF2B5EF4-FFF2-40B4-BE49-F238E27FC236}">
                  <a16:creationId xmlns:a16="http://schemas.microsoft.com/office/drawing/2014/main" id="{9297D473-DFE6-4BB1-B80D-016D08C8F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248" y="4845050"/>
              <a:ext cx="7458075" cy="2028825"/>
              <a:chOff x="842962" y="2414587"/>
              <a:chExt cx="7458075" cy="2028825"/>
            </a:xfrm>
          </p:grpSpPr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9DBF2ECD-97AB-4732-B6EC-5DCB2D401C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2962" y="2414587"/>
                <a:ext cx="7458075" cy="202882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AB432E3C-7A9C-4DEB-BBFD-CA69BE874E7B}"/>
                  </a:ext>
                </a:extLst>
              </p:cNvPr>
              <p:cNvSpPr txBox="1"/>
              <p:nvPr/>
            </p:nvSpPr>
            <p:spPr>
              <a:xfrm>
                <a:off x="900112" y="2498724"/>
                <a:ext cx="4111625" cy="10318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zh-TW" altLang="en-US" sz="105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您的論文資料已被儲存！</a:t>
                </a:r>
                <a:endParaRPr lang="en-US" altLang="zh-TW" sz="10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TW" altLang="en-US" sz="105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您尚未完成論文提交，請抽空再來輸入您的論文資料！</a:t>
                </a:r>
                <a:endParaRPr lang="en-US" altLang="zh-TW" sz="105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TW" altLang="en-US" sz="105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請注意若超過</a:t>
                </a:r>
                <a:r>
                  <a:rPr lang="en-US" altLang="zh-TW" sz="105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30</a:t>
                </a:r>
                <a:r>
                  <a:rPr lang="zh-TW" altLang="en-US" sz="1050" dirty="0">
                    <a:solidFill>
                      <a:srgbClr val="FF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天未更新您的論文資料，您的資料將被系統刪除！</a:t>
                </a:r>
                <a:endParaRPr lang="en-US" altLang="zh-TW" sz="105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zh-TW" altLang="en-US" sz="1050" dirty="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感謝您使用電子學位論文提交系統！</a:t>
                </a: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CBC11E2-6D87-4833-B6A2-CEF1B4E76B42}"/>
                </a:ext>
              </a:extLst>
            </p:cNvPr>
            <p:cNvSpPr/>
            <p:nvPr/>
          </p:nvSpPr>
          <p:spPr>
            <a:xfrm>
              <a:off x="4607960" y="6329362"/>
              <a:ext cx="1390650" cy="4492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85553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28</a:t>
            </a:fld>
            <a:endParaRPr lang="en-US" altLang="ja-JP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F282A4E5-91BB-4EA0-95B5-3355C09D5927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論文授權方式與說明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D9E73086-6192-4F02-8CF7-20507270D833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4F641A4B-6082-4BC9-B625-20466FCCA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50A99E2-B135-4022-A68E-D85D21EA19CE}"/>
              </a:ext>
            </a:extLst>
          </p:cNvPr>
          <p:cNvSpPr/>
          <p:nvPr/>
        </p:nvSpPr>
        <p:spPr>
          <a:xfrm>
            <a:off x="81947" y="118779"/>
            <a:ext cx="387798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最後資料確認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zh-TW" altLang="en-US" sz="3600" u="sng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提交審核</a:t>
            </a:r>
            <a:r>
              <a:rPr lang="zh-TW" altLang="en-US" sz="36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／暫存</a:t>
            </a:r>
          </a:p>
        </p:txBody>
      </p:sp>
      <p:pic>
        <p:nvPicPr>
          <p:cNvPr id="14" name="圖片 2">
            <a:extLst>
              <a:ext uri="{FF2B5EF4-FFF2-40B4-BE49-F238E27FC236}">
                <a16:creationId xmlns:a16="http://schemas.microsoft.com/office/drawing/2014/main" id="{63435C75-5162-4E4F-8134-BB51FBAEE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3259252"/>
            <a:ext cx="35337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051EAE13-E695-4A59-8EA8-33D23F885FC5}"/>
              </a:ext>
            </a:extLst>
          </p:cNvPr>
          <p:cNvGrpSpPr/>
          <p:nvPr/>
        </p:nvGrpSpPr>
        <p:grpSpPr>
          <a:xfrm>
            <a:off x="3203848" y="3398952"/>
            <a:ext cx="1368425" cy="931019"/>
            <a:chOff x="3851920" y="3398952"/>
            <a:chExt cx="1368425" cy="931019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D6A17AA-0880-4B20-B7A1-14F14D1C9808}"/>
                </a:ext>
              </a:extLst>
            </p:cNvPr>
            <p:cNvSpPr/>
            <p:nvPr/>
          </p:nvSpPr>
          <p:spPr bwMode="auto">
            <a:xfrm>
              <a:off x="3851920" y="3398952"/>
              <a:ext cx="1368425" cy="4508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TW" altLang="en-US"/>
            </a:p>
          </p:txBody>
        </p:sp>
        <p:cxnSp>
          <p:nvCxnSpPr>
            <p:cNvPr id="16" name="直線單箭頭接點 15">
              <a:extLst>
                <a:ext uri="{FF2B5EF4-FFF2-40B4-BE49-F238E27FC236}">
                  <a16:creationId xmlns:a16="http://schemas.microsoft.com/office/drawing/2014/main" id="{60126B69-1097-4ECD-9170-DECF9F50FD81}"/>
                </a:ext>
              </a:extLst>
            </p:cNvPr>
            <p:cNvCxnSpPr>
              <a:cxnSpLocks/>
              <a:stCxn id="15" idx="2"/>
            </p:cNvCxnSpPr>
            <p:nvPr/>
          </p:nvCxnSpPr>
          <p:spPr bwMode="auto">
            <a:xfrm flipH="1">
              <a:off x="4536132" y="3849802"/>
              <a:ext cx="1" cy="480169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圖片 14">
            <a:extLst>
              <a:ext uri="{FF2B5EF4-FFF2-40B4-BE49-F238E27FC236}">
                <a16:creationId xmlns:a16="http://schemas.microsoft.com/office/drawing/2014/main" id="{0757B2D4-427F-46D4-A4E4-F00683CA6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327"/>
            <a:ext cx="9144000" cy="14557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16" y="4329972"/>
            <a:ext cx="7300768" cy="2058856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F490CBC7-E16D-48D6-852E-44509DDD7306}"/>
              </a:ext>
            </a:extLst>
          </p:cNvPr>
          <p:cNvSpPr/>
          <p:nvPr/>
        </p:nvSpPr>
        <p:spPr>
          <a:xfrm>
            <a:off x="4618858" y="6018235"/>
            <a:ext cx="910512" cy="2762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58B1-DD0E-4099-BC37-23D1A59B408C}" type="slidenum">
              <a:rPr lang="ja-JP" altLang="en-US" smtClean="0"/>
              <a:pPr/>
              <a:t>29</a:t>
            </a:fld>
            <a:endParaRPr lang="en-US" altLang="ja-JP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21CC3D2-2342-44C3-8FDD-B73485E2C6F7}"/>
              </a:ext>
            </a:extLst>
          </p:cNvPr>
          <p:cNvSpPr/>
          <p:nvPr/>
        </p:nvSpPr>
        <p:spPr>
          <a:xfrm>
            <a:off x="725872" y="1361310"/>
            <a:ext cx="5070264" cy="9144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此授權書在研究生上傳碩博士論文系統並通過審核後，就個人選擇的授權事項自動產生。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614C367E-C47B-43B0-B2DC-46A53A350D56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 fontScale="45000" lnSpcReduction="20000"/>
          </a:bodyPr>
          <a:lstStyle/>
          <a:p>
            <a:pPr lvl="0" algn="ctr" defTabSz="872568" fontAlgn="auto">
              <a:spcAft>
                <a:spcPts val="0"/>
              </a:spcAft>
              <a:defRPr/>
            </a:pPr>
            <a:r>
              <a:rPr kumimoji="0" lang="zh-TW" altLang="en-US" sz="4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華康新特明體(P)" pitchFamily="18" charset="-120"/>
                <a:ea typeface="華康新特明體(P)" pitchFamily="18" charset="-120"/>
                <a:cs typeface="+mj-cs"/>
              </a:rPr>
              <a:t>博碩士論文上傳說明會　</a:t>
            </a:r>
            <a:r>
              <a:rPr kumimoji="0" lang="zh-TW" altLang="en-US" sz="4200" b="1" dirty="0">
                <a:latin typeface="微軟正黑體" pitchFamily="34" charset="-120"/>
                <a:ea typeface="微軟正黑體" pitchFamily="34" charset="-120"/>
                <a:cs typeface="+mj-cs"/>
              </a:rPr>
              <a:t>論文授權方式與說明</a:t>
            </a: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9C8C0516-60E1-4993-958D-8BF1F9F76C69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>
            <a:extLst>
              <a:ext uri="{FF2B5EF4-FFF2-40B4-BE49-F238E27FC236}">
                <a16:creationId xmlns:a16="http://schemas.microsoft.com/office/drawing/2014/main" id="{15E876EC-F1D4-45F9-BBE2-E591DCA3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3190" y="195114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矩形 19">
            <a:extLst>
              <a:ext uri="{FF2B5EF4-FFF2-40B4-BE49-F238E27FC236}">
                <a16:creationId xmlns:a16="http://schemas.microsoft.com/office/drawing/2014/main" id="{EB3160D0-9251-4B5A-A069-7D48A536C9C5}"/>
              </a:ext>
            </a:extLst>
          </p:cNvPr>
          <p:cNvSpPr/>
          <p:nvPr/>
        </p:nvSpPr>
        <p:spPr>
          <a:xfrm>
            <a:off x="81947" y="118779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授權書列印</a:t>
            </a:r>
            <a:endParaRPr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親筆簽名</a:t>
            </a:r>
            <a:endParaRPr lang="zh-TW" altLang="en-US" sz="3600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4AA7F538-1EE3-4753-8F7C-414B03E66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72" y="2500263"/>
            <a:ext cx="6098435" cy="3305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橢圓形圖說文字 5"/>
          <p:cNvSpPr/>
          <p:nvPr/>
        </p:nvSpPr>
        <p:spPr>
          <a:xfrm>
            <a:off x="4499992" y="2500264"/>
            <a:ext cx="3918136" cy="1799078"/>
          </a:xfrm>
          <a:prstGeom prst="wedgeEllipseCallout">
            <a:avLst>
              <a:gd name="adj1" fmla="val -50585"/>
              <a:gd name="adj2" fmla="val -3821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EF89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審核作業約 </a:t>
            </a:r>
            <a:r>
              <a:rPr lang="en-US" altLang="zh-TW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個工作天後：</a:t>
            </a: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收到審核通知信件。</a:t>
            </a:r>
            <a:endParaRPr lang="en-US" altLang="zh-TW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請將信件中的授權書列印並簽名。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　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電子論文格式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2694-344C-41C2-A76D-01DD81CCE10E}" type="slidenum">
              <a:rPr lang="ja-JP" altLang="en-US" smtClean="0"/>
              <a:pPr/>
              <a:t>3</a:t>
            </a:fld>
            <a:endParaRPr lang="en-US" altLang="ja-JP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>
          <a:xfrm>
            <a:off x="611560" y="1383083"/>
            <a:ext cx="8208912" cy="4707815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封面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（標題頁） 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學位考試委員會口試審定書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（若有學術倫理聲明書，請置於審定書後） 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致謝辭 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 謝誌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（可有可無）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摘要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Abstract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目次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（含目次、表目次、圖目次） 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符號表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（如無可省略）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論文正文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參考文獻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附錄</a:t>
            </a:r>
            <a:endParaRPr lang="en-US" altLang="zh-TW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057600" y="5207962"/>
            <a:ext cx="4762872" cy="1015663"/>
          </a:xfrm>
          <a:prstGeom prst="rect">
            <a:avLst/>
          </a:prstGeom>
          <a:ln w="76200"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詳細論文格式請參考</a:t>
            </a:r>
            <a:r>
              <a:rPr lang="zh-TW" altLang="en-US" sz="20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論文提交系統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之範例</a:t>
            </a:r>
            <a:b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sz="2000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https://www.airitietds.com/ETDS/?SchoolID=U0020</a:t>
            </a:r>
            <a:endParaRPr lang="zh-TW" altLang="en-US" dirty="0"/>
          </a:p>
        </p:txBody>
      </p:sp>
      <p:cxnSp>
        <p:nvCxnSpPr>
          <p:cNvPr id="9" name="直線接點 8"/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610" y="16848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3078F5DB-DB4D-4877-9402-4D31FAF9F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vert="horz" lIns="87272" tIns="43637" rIns="87272" bIns="43637" rtlCol="0" anchor="ctr">
            <a:normAutofit/>
          </a:bodyPr>
          <a:lstStyle/>
          <a:p>
            <a:pPr algn="l"/>
            <a:r>
              <a:rPr lang="zh-TW" altLang="en-US" sz="4200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電子論文格式</a:t>
            </a:r>
            <a:endParaRPr lang="ja-JP" altLang="en-US" sz="4200" b="1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51720" y="342604"/>
            <a:ext cx="5040560" cy="778463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溫馨小提醒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1067"/>
            <a:ext cx="8229600" cy="523528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本學期論文上傳截止日為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112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，請各位同學注意繳交期限。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因完成審核需 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 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個工作天，審核完畢送印裝訂尚需 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3~5 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個工作天，請同學準時完成上傳作業，以免延誤辦理離校的時間。</a:t>
            </a:r>
            <a:endParaRPr lang="en-US" altLang="zh-TW" sz="2800" b="1" dirty="0">
              <a:solidFill>
                <a:schemeClr val="accent6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若有論文上傳問題，請洽詢圖書館館員林先生。</a:t>
            </a:r>
            <a:b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連絡電話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:049-2910960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分機</a:t>
            </a:r>
            <a:r>
              <a:rPr lang="en-US" altLang="zh-TW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4357</a:t>
            </a:r>
            <a:r>
              <a:rPr lang="zh-TW" altLang="en-US" sz="2800" b="1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30</a:t>
            </a:fld>
            <a:endParaRPr lang="en-US" altLang="ja-JP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911D00A3-8C88-C2A9-EAFC-9EAEDA4A3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1" y="1388318"/>
            <a:ext cx="7639050" cy="535305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BAB3-2DD5-4A35-89AF-ADAE1E6C8A9C}" type="slidenum">
              <a:rPr lang="ja-JP" altLang="en-US" smtClean="0"/>
              <a:pPr/>
              <a:t>4</a:t>
            </a:fld>
            <a:endParaRPr lang="en-US" altLang="ja-JP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2CD5D3AA-3DA2-4654-90DF-5AA447F541CC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電子論文格式</a:t>
            </a:r>
          </a:p>
        </p:txBody>
      </p: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B91B5AD8-A047-4CCD-A1F4-CCE3AD1AE8FE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>
            <a:extLst>
              <a:ext uri="{FF2B5EF4-FFF2-40B4-BE49-F238E27FC236}">
                <a16:creationId xmlns:a16="http://schemas.microsoft.com/office/drawing/2014/main" id="{E7210919-0CDA-4637-945D-72D3991E2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610" y="16848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315328" y="6281067"/>
            <a:ext cx="572464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請詳閱檔案內容，以保障自己的相關權益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44824" y="637773"/>
            <a:ext cx="54543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暨南國際大學電子學位論文服務</a:t>
            </a:r>
            <a:r>
              <a:rPr lang="en-US" altLang="zh-TW" u="sng" dirty="0">
                <a:solidFill>
                  <a:srgbClr val="0000FF"/>
                </a:solidFill>
              </a:rPr>
              <a:t>https://www.airitietds.com/ETDS/?SchoolID=U0020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AC9532-A20B-A2BC-F5F2-E8CC12F7D43D}"/>
              </a:ext>
            </a:extLst>
          </p:cNvPr>
          <p:cNvSpPr/>
          <p:nvPr/>
        </p:nvSpPr>
        <p:spPr>
          <a:xfrm>
            <a:off x="1115616" y="5301207"/>
            <a:ext cx="2376264" cy="9190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內容版面配置區 3"/>
          <p:cNvSpPr>
            <a:spLocks noGrp="1"/>
          </p:cNvSpPr>
          <p:nvPr>
            <p:ph/>
          </p:nvPr>
        </p:nvSpPr>
        <p:spPr>
          <a:xfrm>
            <a:off x="398046" y="1644440"/>
            <a:ext cx="8274238" cy="4532736"/>
          </a:xfrm>
        </p:spPr>
        <p:txBody>
          <a:bodyPr vert="horz" lIns="87272" tIns="43637" rIns="87272" bIns="43637" rtlCol="0" anchor="t">
            <a:normAutofit/>
          </a:bodyPr>
          <a:lstStyle/>
          <a:p>
            <a:pPr marL="514350" indent="-514350" algn="l" defTabSz="872722">
              <a:spcBef>
                <a:spcPct val="20000"/>
              </a:spcBef>
              <a:buClr>
                <a:srgbClr val="EC6C0F"/>
              </a:buClr>
              <a:buFont typeface="+mj-lt"/>
              <a:buAutoNum type="arabicPeriod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  <a:cs typeface="+mn-cs"/>
              </a:rPr>
              <a:t>使用 </a:t>
            </a:r>
            <a:r>
              <a:rPr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MS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Word 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  <a:cs typeface="+mn-cs"/>
              </a:rPr>
              <a:t>軟體進行轉檔。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514350" indent="-514350" algn="l" defTabSz="872722">
              <a:spcBef>
                <a:spcPct val="20000"/>
              </a:spcBef>
              <a:buClr>
                <a:srgbClr val="EC6C0F"/>
              </a:buClr>
              <a:buFont typeface="+mj-lt"/>
              <a:buAutoNum type="arabicPeriod"/>
            </a:pPr>
            <a:endParaRPr lang="en-US" altLang="zh-TW" sz="2800" dirty="0"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514350" indent="-514350" algn="l" defTabSz="872722">
              <a:spcBef>
                <a:spcPct val="20000"/>
              </a:spcBef>
              <a:buClr>
                <a:srgbClr val="EC6C0F"/>
              </a:buClr>
              <a:buFont typeface="+mj-lt"/>
              <a:buAutoNum type="arabicPeriod"/>
            </a:pPr>
            <a:r>
              <a:rPr lang="zh-TW" altLang="en-US" sz="2800" dirty="0">
                <a:latin typeface="微軟正黑體" pitchFamily="34" charset="-120"/>
                <a:ea typeface="微軟正黑體" pitchFamily="34" charset="-120"/>
                <a:cs typeface="+mn-cs"/>
              </a:rPr>
              <a:t>電腦安裝 </a:t>
            </a:r>
            <a:r>
              <a:rPr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Adobe 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  <a:cs typeface="+mn-cs"/>
              </a:rPr>
              <a:t>軟體進行轉檔、合併。</a:t>
            </a:r>
            <a:endParaRPr lang="en-US" altLang="zh-TW" sz="2800" dirty="0"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25" name="文字方塊 6"/>
          <p:cNvSpPr txBox="1">
            <a:spLocks noChangeArrowheads="1"/>
          </p:cNvSpPr>
          <p:nvPr/>
        </p:nvSpPr>
        <p:spPr bwMode="auto">
          <a:xfrm>
            <a:off x="839572" y="3645024"/>
            <a:ext cx="7593185" cy="1938992"/>
          </a:xfrm>
          <a:prstGeom prst="rect">
            <a:avLst/>
          </a:prstGeom>
          <a:noFill/>
          <a:ln w="25400" cmpd="tri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ja-JP"/>
            </a:defPPr>
            <a:lvl1pPr>
              <a:defRPr sz="1400">
                <a:solidFill>
                  <a:srgbClr val="CC00FF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z="2000" dirty="0">
                <a:solidFill>
                  <a:schemeClr val="tx1"/>
                </a:solidFill>
              </a:rPr>
              <a:t>軟體取得方式：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000" dirty="0">
                <a:solidFill>
                  <a:schemeClr val="tx1"/>
                </a:solidFill>
              </a:rPr>
              <a:t>校方貼心服務：</a:t>
            </a:r>
            <a:endParaRPr lang="en-US" altLang="zh-TW" sz="2000" dirty="0">
              <a:solidFill>
                <a:schemeClr val="tx1"/>
              </a:solidFill>
            </a:endParaRPr>
          </a:p>
          <a:p>
            <a:r>
              <a:rPr lang="zh-TW" altLang="en-US" sz="2000" dirty="0">
                <a:solidFill>
                  <a:srgbClr val="0000FF"/>
                </a:solidFill>
              </a:rPr>
              <a:t>　　圖書館櫃台可借用「筆記型電腦」使用 </a:t>
            </a:r>
            <a:r>
              <a:rPr lang="en-US" altLang="zh-TW" sz="2000" dirty="0">
                <a:solidFill>
                  <a:srgbClr val="0000FF"/>
                </a:solidFill>
              </a:rPr>
              <a:t>Adobe Acrobat </a:t>
            </a:r>
            <a:r>
              <a:rPr lang="zh-TW" altLang="en-US" sz="2000" dirty="0">
                <a:solidFill>
                  <a:srgbClr val="0000FF"/>
                </a:solidFill>
              </a:rPr>
              <a:t>軟體。</a:t>
            </a:r>
            <a:endParaRPr lang="en-US" altLang="zh-TW" sz="2000" dirty="0">
              <a:solidFill>
                <a:srgbClr val="0000FF"/>
              </a:solidFill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altLang="zh-TW" sz="2000" dirty="0">
                <a:solidFill>
                  <a:schemeClr val="tx1"/>
                </a:solidFill>
              </a:rPr>
              <a:t>Adobe Acrobat</a:t>
            </a:r>
            <a:r>
              <a:rPr lang="zh-TW" altLang="en-US" sz="2000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Pro DC </a:t>
            </a:r>
            <a:r>
              <a:rPr lang="zh-TW" altLang="en-US" sz="2000" dirty="0">
                <a:solidFill>
                  <a:schemeClr val="tx1"/>
                </a:solidFill>
              </a:rPr>
              <a:t>官網線上下載試用版 </a:t>
            </a:r>
            <a:r>
              <a:rPr lang="en-US" altLang="zh-TW" sz="2000" dirty="0">
                <a:solidFill>
                  <a:srgbClr val="0000FF"/>
                </a:solidFill>
                <a:hlinkClick r:id="rId3"/>
              </a:rPr>
              <a:t>https://www.adobe.com/tw/acrobat/free-trial-download.html?promoid=C12Y2Y8W&amp;mv=other</a:t>
            </a:r>
            <a:r>
              <a:rPr lang="zh-TW" altLang="en-US" sz="2000" dirty="0">
                <a:solidFill>
                  <a:srgbClr val="0000FF"/>
                </a:solidFill>
              </a:rPr>
              <a:t> </a:t>
            </a:r>
            <a:endParaRPr lang="en-US" altLang="zh-TW" sz="2000" dirty="0">
              <a:solidFill>
                <a:srgbClr val="0000FF"/>
              </a:solidFill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CB6BEE57-525B-4892-AF51-F96D5AF447A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/>
          </a:bodyPr>
          <a:lstStyle>
            <a:lvl1pPr algn="ctr" defTabSz="872568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檔案加工</a:t>
            </a:r>
            <a:r>
              <a:rPr kumimoji="0" lang="en-US" altLang="zh-TW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軟體操作</a:t>
            </a:r>
            <a:endParaRPr kumimoji="0" lang="en-US" altLang="zh-TW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5" name="標題 1">
            <a:extLst>
              <a:ext uri="{FF2B5EF4-FFF2-40B4-BE49-F238E27FC236}">
                <a16:creationId xmlns:a16="http://schemas.microsoft.com/office/drawing/2014/main" id="{AD358536-4B3F-4901-B0FB-14754962A0E5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電子論文格式</a:t>
            </a:r>
          </a:p>
        </p:txBody>
      </p:sp>
      <p:cxnSp>
        <p:nvCxnSpPr>
          <p:cNvPr id="37" name="直線接點 36">
            <a:extLst>
              <a:ext uri="{FF2B5EF4-FFF2-40B4-BE49-F238E27FC236}">
                <a16:creationId xmlns:a16="http://schemas.microsoft.com/office/drawing/2014/main" id="{24AC1BB5-B18D-4C9B-8A09-D72A9E457DD0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">
            <a:extLst>
              <a:ext uri="{FF2B5EF4-FFF2-40B4-BE49-F238E27FC236}">
                <a16:creationId xmlns:a16="http://schemas.microsoft.com/office/drawing/2014/main" id="{26A0FE35-106A-401E-B000-848782EE2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5610" y="16848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投影片編號版面配置區 4">
            <a:extLst>
              <a:ext uri="{FF2B5EF4-FFF2-40B4-BE49-F238E27FC236}">
                <a16:creationId xmlns:a16="http://schemas.microsoft.com/office/drawing/2014/main" id="{8ADF6C9F-A36B-47E4-8736-2E1C06CB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3323" y="6356352"/>
            <a:ext cx="543477" cy="365125"/>
          </a:xfrm>
        </p:spPr>
        <p:txBody>
          <a:bodyPr/>
          <a:lstStyle/>
          <a:p>
            <a:fld id="{572ABAB3-2DD5-4A35-89AF-ADAE1E6C8A9C}" type="slidenum">
              <a:rPr lang="ja-JP" altLang="en-US" smtClean="0"/>
              <a:pPr/>
              <a:t>5</a:t>
            </a:fld>
            <a:endParaRPr lang="en-US" altLang="ja-JP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384932" y="1561801"/>
            <a:ext cx="8374137" cy="1579167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務必上傳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一個完整的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檔案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：</a:t>
            </a:r>
            <a:br>
              <a:rPr lang="en-US" altLang="zh-TW" sz="28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含封面、中英文論文摘要、目次、正文、參考文獻等內容。 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（請依學校論文格式規範撰寫）</a:t>
            </a:r>
            <a:endParaRPr lang="en-US" altLang="zh-TW" sz="28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F72193-4737-4B07-8C1D-DB09137D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16" name="語音泡泡: 圓角矩形 15">
            <a:extLst>
              <a:ext uri="{FF2B5EF4-FFF2-40B4-BE49-F238E27FC236}">
                <a16:creationId xmlns:a16="http://schemas.microsoft.com/office/drawing/2014/main" id="{F807252C-D7DE-41AC-984C-C4F13A785905}"/>
              </a:ext>
            </a:extLst>
          </p:cNvPr>
          <p:cNvSpPr/>
          <p:nvPr/>
        </p:nvSpPr>
        <p:spPr>
          <a:xfrm>
            <a:off x="1619672" y="3573016"/>
            <a:ext cx="6111208" cy="2376264"/>
          </a:xfrm>
          <a:prstGeom prst="wedgeRoundRectCallout">
            <a:avLst>
              <a:gd name="adj1" fmla="val -22205"/>
              <a:gd name="adj2" fmla="val -71158"/>
              <a:gd name="adj3" fmla="val 16667"/>
            </a:avLst>
          </a:prstGeom>
          <a:solidFill>
            <a:srgbClr val="FBDE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重要提醒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marL="244345" indent="-24434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只能上傳 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檔案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44345" indent="-244345">
              <a:buFont typeface="Arial" panose="020B0604020202020204" pitchFamily="34" charset="0"/>
              <a:buChar char="•"/>
            </a:pP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轉檔完成後，請務必檢查章節有無缺漏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頁碼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有無重複或錯誤之問題。</a:t>
            </a:r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707B8DCE-85EC-47E5-A52B-E91C30DB8806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電子論文格式</a:t>
            </a: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DEBAC3B7-DFAE-4AF2-BA98-090351E9A15C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56E4A432-C536-4FAC-B502-91D6CFEA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610" y="16848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2">
            <a:extLst>
              <a:ext uri="{FF2B5EF4-FFF2-40B4-BE49-F238E27FC236}">
                <a16:creationId xmlns:a16="http://schemas.microsoft.com/office/drawing/2014/main" id="{0C8430BE-BCD2-4F3E-B5C8-7141DC40F9A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9"/>
            <a:ext cx="2781557" cy="1143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/>
          </a:bodyPr>
          <a:lstStyle>
            <a:lvl1pPr algn="ctr" defTabSz="872568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檔案轉檔</a:t>
            </a:r>
            <a:endParaRPr kumimoji="0" lang="en-US" altLang="zh-TW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1F72193-4737-4B07-8C1D-DB09137D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45" name="標題 1">
            <a:extLst>
              <a:ext uri="{FF2B5EF4-FFF2-40B4-BE49-F238E27FC236}">
                <a16:creationId xmlns:a16="http://schemas.microsoft.com/office/drawing/2014/main" id="{707B8DCE-85EC-47E5-A52B-E91C30DB8806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電子論文格式</a:t>
            </a:r>
          </a:p>
        </p:txBody>
      </p: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DEBAC3B7-DFAE-4AF2-BA98-090351E9A15C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>
            <a:extLst>
              <a:ext uri="{FF2B5EF4-FFF2-40B4-BE49-F238E27FC236}">
                <a16:creationId xmlns:a16="http://schemas.microsoft.com/office/drawing/2014/main" id="{56E4A432-C536-4FAC-B502-91D6CFEAF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5610" y="168481"/>
            <a:ext cx="190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2">
            <a:extLst>
              <a:ext uri="{FF2B5EF4-FFF2-40B4-BE49-F238E27FC236}">
                <a16:creationId xmlns:a16="http://schemas.microsoft.com/office/drawing/2014/main" id="{0C8430BE-BCD2-4F3E-B5C8-7141DC40F9A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9"/>
            <a:ext cx="2781557" cy="1143000"/>
          </a:xfrm>
          <a:prstGeom prst="rect">
            <a:avLst/>
          </a:prstGeom>
        </p:spPr>
        <p:txBody>
          <a:bodyPr vert="horz" lIns="87256" tIns="43630" rIns="87256" bIns="43630" rtlCol="0" anchor="ctr">
            <a:normAutofit/>
          </a:bodyPr>
          <a:lstStyle>
            <a:lvl1pPr algn="ctr" defTabSz="872568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1"/>
                </a:solidFill>
                <a:latin typeface="Garamond" pitchFamily="18" charset="0"/>
                <a:ea typeface="華康新特明體(P)" pitchFamily="18" charset="-120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檔案轉檔</a:t>
            </a:r>
            <a:endParaRPr kumimoji="0" lang="en-US" altLang="zh-TW" dirty="0">
              <a:solidFill>
                <a:srgbClr val="40404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內容版面配置區 7"/>
          <p:cNvSpPr>
            <a:spLocks noGrp="1"/>
          </p:cNvSpPr>
          <p:nvPr>
            <p:ph sz="quarter" idx="13"/>
          </p:nvPr>
        </p:nvSpPr>
        <p:spPr>
          <a:xfrm>
            <a:off x="384932" y="1561801"/>
            <a:ext cx="8374137" cy="1260872"/>
          </a:xfrm>
        </p:spPr>
        <p:txBody>
          <a:bodyPr/>
          <a:lstStyle/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務必上傳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一個完整的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檔案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。</a:t>
            </a:r>
            <a:br>
              <a:rPr lang="en-US" altLang="zh-TW" sz="28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轉檔須知：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61" name="群組 60"/>
          <p:cNvGrpSpPr/>
          <p:nvPr/>
        </p:nvGrpSpPr>
        <p:grpSpPr>
          <a:xfrm>
            <a:off x="446088" y="2636912"/>
            <a:ext cx="8251825" cy="3600400"/>
            <a:chOff x="446088" y="2132856"/>
            <a:chExt cx="8251825" cy="3973156"/>
          </a:xfrm>
        </p:grpSpPr>
        <p:sp>
          <p:nvSpPr>
            <p:cNvPr id="62" name="手繪多邊形 61"/>
            <p:cNvSpPr/>
            <p:nvPr/>
          </p:nvSpPr>
          <p:spPr>
            <a:xfrm>
              <a:off x="446088" y="2132856"/>
              <a:ext cx="8251825" cy="1612969"/>
            </a:xfrm>
            <a:custGeom>
              <a:avLst/>
              <a:gdLst>
                <a:gd name="connsiteX0" fmla="*/ 0 w 8251825"/>
                <a:gd name="connsiteY0" fmla="*/ 214563 h 2145625"/>
                <a:gd name="connsiteX1" fmla="*/ 214563 w 8251825"/>
                <a:gd name="connsiteY1" fmla="*/ 0 h 2145625"/>
                <a:gd name="connsiteX2" fmla="*/ 8037263 w 8251825"/>
                <a:gd name="connsiteY2" fmla="*/ 0 h 2145625"/>
                <a:gd name="connsiteX3" fmla="*/ 8251826 w 8251825"/>
                <a:gd name="connsiteY3" fmla="*/ 214563 h 2145625"/>
                <a:gd name="connsiteX4" fmla="*/ 8251825 w 8251825"/>
                <a:gd name="connsiteY4" fmla="*/ 1931063 h 2145625"/>
                <a:gd name="connsiteX5" fmla="*/ 8037262 w 8251825"/>
                <a:gd name="connsiteY5" fmla="*/ 2145626 h 2145625"/>
                <a:gd name="connsiteX6" fmla="*/ 214563 w 8251825"/>
                <a:gd name="connsiteY6" fmla="*/ 2145625 h 2145625"/>
                <a:gd name="connsiteX7" fmla="*/ 0 w 8251825"/>
                <a:gd name="connsiteY7" fmla="*/ 1931062 h 2145625"/>
                <a:gd name="connsiteX8" fmla="*/ 0 w 8251825"/>
                <a:gd name="connsiteY8" fmla="*/ 214563 h 214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1825" h="2145625">
                  <a:moveTo>
                    <a:pt x="0" y="214563"/>
                  </a:moveTo>
                  <a:cubicBezTo>
                    <a:pt x="0" y="96063"/>
                    <a:pt x="96063" y="0"/>
                    <a:pt x="214563" y="0"/>
                  </a:cubicBezTo>
                  <a:lnTo>
                    <a:pt x="8037263" y="0"/>
                  </a:lnTo>
                  <a:cubicBezTo>
                    <a:pt x="8155763" y="0"/>
                    <a:pt x="8251826" y="96063"/>
                    <a:pt x="8251826" y="214563"/>
                  </a:cubicBezTo>
                  <a:cubicBezTo>
                    <a:pt x="8251826" y="786730"/>
                    <a:pt x="8251825" y="1358896"/>
                    <a:pt x="8251825" y="1931063"/>
                  </a:cubicBezTo>
                  <a:cubicBezTo>
                    <a:pt x="8251825" y="2049563"/>
                    <a:pt x="8155762" y="2145626"/>
                    <a:pt x="8037262" y="2145626"/>
                  </a:cubicBezTo>
                  <a:lnTo>
                    <a:pt x="214563" y="2145625"/>
                  </a:lnTo>
                  <a:cubicBezTo>
                    <a:pt x="96063" y="2145625"/>
                    <a:pt x="0" y="2049562"/>
                    <a:pt x="0" y="1931062"/>
                  </a:cubicBezTo>
                  <a:lnTo>
                    <a:pt x="0" y="214563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3507" tIns="68580" rIns="68581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狀況</a:t>
              </a:r>
              <a:r>
                <a:rPr lang="zh-TW" altLang="en-US" sz="20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endParaRPr lang="en-US" altLang="zh-TW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若以一個文字檔案（如：</a:t>
              </a:r>
              <a:r>
                <a:rPr lang="en-US" altLang="zh-TW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doc., </a:t>
              </a:r>
              <a:r>
                <a:rPr lang="en-US" altLang="zh-TW" kern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docx</a:t>
              </a:r>
              <a:r>
                <a:rPr lang="en-US" altLang="zh-TW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., </a:t>
              </a:r>
              <a:r>
                <a:rPr lang="en-US" altLang="zh-TW" kern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odt</a:t>
              </a:r>
              <a:r>
                <a:rPr lang="en-US" altLang="zh-TW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 </a:t>
              </a:r>
              <a:r>
                <a:rPr lang="zh-TW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等）儲存，請確認</a:t>
              </a:r>
              <a:endParaRPr lang="en-US" altLang="zh-TW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章節頁碼無誤後，再轉成 </a:t>
              </a:r>
              <a:r>
                <a:rPr lang="en-US" altLang="zh-TW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 </a:t>
              </a:r>
              <a:r>
                <a:rPr lang="zh-TW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檔案上傳。</a:t>
              </a:r>
              <a:endParaRPr lang="en-US" altLang="zh-TW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圓角矩形 62"/>
            <p:cNvSpPr/>
            <p:nvPr/>
          </p:nvSpPr>
          <p:spPr>
            <a:xfrm>
              <a:off x="608388" y="2615205"/>
              <a:ext cx="1419809" cy="648270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4" name="手繪多邊形 63"/>
            <p:cNvSpPr/>
            <p:nvPr/>
          </p:nvSpPr>
          <p:spPr>
            <a:xfrm>
              <a:off x="446088" y="3960387"/>
              <a:ext cx="8251825" cy="2145625"/>
            </a:xfrm>
            <a:custGeom>
              <a:avLst/>
              <a:gdLst>
                <a:gd name="connsiteX0" fmla="*/ 0 w 8251825"/>
                <a:gd name="connsiteY0" fmla="*/ 214563 h 2145625"/>
                <a:gd name="connsiteX1" fmla="*/ 214563 w 8251825"/>
                <a:gd name="connsiteY1" fmla="*/ 0 h 2145625"/>
                <a:gd name="connsiteX2" fmla="*/ 8037263 w 8251825"/>
                <a:gd name="connsiteY2" fmla="*/ 0 h 2145625"/>
                <a:gd name="connsiteX3" fmla="*/ 8251826 w 8251825"/>
                <a:gd name="connsiteY3" fmla="*/ 214563 h 2145625"/>
                <a:gd name="connsiteX4" fmla="*/ 8251825 w 8251825"/>
                <a:gd name="connsiteY4" fmla="*/ 1931063 h 2145625"/>
                <a:gd name="connsiteX5" fmla="*/ 8037262 w 8251825"/>
                <a:gd name="connsiteY5" fmla="*/ 2145626 h 2145625"/>
                <a:gd name="connsiteX6" fmla="*/ 214563 w 8251825"/>
                <a:gd name="connsiteY6" fmla="*/ 2145625 h 2145625"/>
                <a:gd name="connsiteX7" fmla="*/ 0 w 8251825"/>
                <a:gd name="connsiteY7" fmla="*/ 1931062 h 2145625"/>
                <a:gd name="connsiteX8" fmla="*/ 0 w 8251825"/>
                <a:gd name="connsiteY8" fmla="*/ 214563 h 214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51825" h="2145625">
                  <a:moveTo>
                    <a:pt x="0" y="214563"/>
                  </a:moveTo>
                  <a:cubicBezTo>
                    <a:pt x="0" y="96063"/>
                    <a:pt x="96063" y="0"/>
                    <a:pt x="214563" y="0"/>
                  </a:cubicBezTo>
                  <a:lnTo>
                    <a:pt x="8037263" y="0"/>
                  </a:lnTo>
                  <a:cubicBezTo>
                    <a:pt x="8155763" y="0"/>
                    <a:pt x="8251826" y="96063"/>
                    <a:pt x="8251826" y="214563"/>
                  </a:cubicBezTo>
                  <a:cubicBezTo>
                    <a:pt x="8251826" y="786730"/>
                    <a:pt x="8251825" y="1358896"/>
                    <a:pt x="8251825" y="1931063"/>
                  </a:cubicBezTo>
                  <a:cubicBezTo>
                    <a:pt x="8251825" y="2049563"/>
                    <a:pt x="8155762" y="2145626"/>
                    <a:pt x="8037262" y="2145626"/>
                  </a:cubicBezTo>
                  <a:lnTo>
                    <a:pt x="214563" y="2145625"/>
                  </a:lnTo>
                  <a:cubicBezTo>
                    <a:pt x="96063" y="2145625"/>
                    <a:pt x="0" y="2049562"/>
                    <a:pt x="0" y="1931062"/>
                  </a:cubicBezTo>
                  <a:lnTo>
                    <a:pt x="0" y="214563"/>
                  </a:lnTo>
                  <a:close/>
                </a:path>
              </a:pathLst>
            </a:cu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33507" tIns="68580" rIns="68581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狀況</a:t>
              </a:r>
              <a:r>
                <a:rPr lang="zh-TW" altLang="en-US" sz="2000" b="1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endParaRPr lang="en-US" altLang="zh-TW" sz="2000" b="1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l" defTabSz="8001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若分成多個文字檔案（如：</a:t>
              </a:r>
              <a:r>
                <a:rPr lang="en-US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doc., </a:t>
              </a:r>
              <a:r>
                <a:rPr lang="en-US" altLang="en-US" kern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docx</a:t>
              </a:r>
              <a:r>
                <a:rPr lang="en-US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., </a:t>
              </a:r>
              <a:r>
                <a:rPr lang="en-US" altLang="en-US" kern="1200" dirty="0" err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odt</a:t>
              </a:r>
              <a:r>
                <a:rPr lang="en-US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 </a:t>
              </a:r>
              <a:r>
                <a:rPr lang="zh-TW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等）儲存：</a:t>
              </a:r>
              <a:br>
                <a:rPr lang="zh-TW" altLang="en-US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(1) </a:t>
              </a:r>
              <a:r>
                <a:rPr lang="zh-TW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可將文字檔個別轉成</a:t>
              </a:r>
              <a:r>
                <a:rPr lang="en-US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檔案後，再合併檔案組成完整</a:t>
              </a:r>
              <a:r>
                <a:rPr lang="en-US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檔上傳；</a:t>
              </a:r>
              <a:br>
                <a:rPr lang="zh-TW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(2) </a:t>
              </a:r>
              <a:r>
                <a:rPr lang="zh-TW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或將多檔文字檔先併成一個完整文字檔，再轉成</a:t>
              </a:r>
              <a:r>
                <a:rPr lang="en-US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600" kern="12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檔上傳。</a:t>
              </a:r>
            </a:p>
          </p:txBody>
        </p:sp>
        <p:sp>
          <p:nvSpPr>
            <p:cNvPr id="65" name="圓角矩形 64"/>
            <p:cNvSpPr/>
            <p:nvPr/>
          </p:nvSpPr>
          <p:spPr>
            <a:xfrm>
              <a:off x="899598" y="4142391"/>
              <a:ext cx="1131770" cy="824057"/>
            </a:xfrm>
            <a:prstGeom prst="roundRect">
              <a:avLst>
                <a:gd name="adj" fmla="val 10000"/>
              </a:avLst>
            </a:prstGeom>
            <a:blipFill rotWithShape="1"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66" name="圖片 6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5148016"/>
              <a:ext cx="1128605" cy="744250"/>
            </a:xfrm>
            <a:prstGeom prst="rect">
              <a:avLst/>
            </a:prstGeom>
          </p:spPr>
        </p:pic>
        <p:sp>
          <p:nvSpPr>
            <p:cNvPr id="67" name="文字方塊 66"/>
            <p:cNvSpPr txBox="1"/>
            <p:nvPr/>
          </p:nvSpPr>
          <p:spPr>
            <a:xfrm>
              <a:off x="457200" y="4365104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(1)</a:t>
              </a:r>
              <a:endParaRPr lang="zh-TW" altLang="en-US" dirty="0"/>
            </a:p>
          </p:txBody>
        </p:sp>
        <p:sp>
          <p:nvSpPr>
            <p:cNvPr id="68" name="文字方塊 67"/>
            <p:cNvSpPr txBox="1"/>
            <p:nvPr/>
          </p:nvSpPr>
          <p:spPr>
            <a:xfrm>
              <a:off x="457200" y="5312310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(2)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2093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85A9D2-1399-431E-80F2-7BE122D19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pSp>
        <p:nvGrpSpPr>
          <p:cNvPr id="27" name="群組 26">
            <a:extLst>
              <a:ext uri="{FF2B5EF4-FFF2-40B4-BE49-F238E27FC236}">
                <a16:creationId xmlns:a16="http://schemas.microsoft.com/office/drawing/2014/main" id="{4A271880-7C52-4CA2-AFC5-16B48E3C0FC4}"/>
              </a:ext>
            </a:extLst>
          </p:cNvPr>
          <p:cNvGrpSpPr/>
          <p:nvPr/>
        </p:nvGrpSpPr>
        <p:grpSpPr>
          <a:xfrm>
            <a:off x="976066" y="1437968"/>
            <a:ext cx="4478098" cy="4140956"/>
            <a:chOff x="988928" y="1540076"/>
            <a:chExt cx="4478098" cy="4140956"/>
          </a:xfrm>
        </p:grpSpPr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06B776CD-D209-4D7A-A347-D5B338A2BD0E}"/>
                </a:ext>
              </a:extLst>
            </p:cNvPr>
            <p:cNvGrpSpPr/>
            <p:nvPr/>
          </p:nvGrpSpPr>
          <p:grpSpPr>
            <a:xfrm>
              <a:off x="988928" y="1540076"/>
              <a:ext cx="4478098" cy="4140956"/>
              <a:chOff x="988928" y="1540076"/>
              <a:chExt cx="4478098" cy="4140956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988928" y="1540076"/>
                <a:ext cx="4478098" cy="4140956"/>
                <a:chOff x="885930" y="1475783"/>
                <a:chExt cx="5236887" cy="4842618"/>
              </a:xfrm>
            </p:grpSpPr>
            <p:pic>
              <p:nvPicPr>
                <p:cNvPr id="3" name="圖片 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95701" y="1503189"/>
                  <a:ext cx="5227116" cy="4815212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7" name="圓角矩形 6"/>
                <p:cNvSpPr/>
                <p:nvPr/>
              </p:nvSpPr>
              <p:spPr>
                <a:xfrm>
                  <a:off x="885930" y="1475783"/>
                  <a:ext cx="406276" cy="320144"/>
                </a:xfrm>
                <a:prstGeom prst="roundRect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E25BC9A-D99A-4A44-9F72-D03B9E70CF9F}"/>
                  </a:ext>
                </a:extLst>
              </p:cNvPr>
              <p:cNvSpPr/>
              <p:nvPr/>
            </p:nvSpPr>
            <p:spPr>
              <a:xfrm>
                <a:off x="2311434" y="1584944"/>
                <a:ext cx="424206" cy="211328"/>
              </a:xfrm>
              <a:prstGeom prst="rect">
                <a:avLst/>
              </a:prstGeom>
              <a:solidFill>
                <a:srgbClr val="2A579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AE07639F-D8BE-4E94-BD0B-DEA798BA3F66}"/>
                </a:ext>
              </a:extLst>
            </p:cNvPr>
            <p:cNvSpPr/>
            <p:nvPr/>
          </p:nvSpPr>
          <p:spPr>
            <a:xfrm>
              <a:off x="2151716" y="3515783"/>
              <a:ext cx="476068" cy="42425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橢圓 16">
            <a:extLst>
              <a:ext uri="{FF2B5EF4-FFF2-40B4-BE49-F238E27FC236}">
                <a16:creationId xmlns:a16="http://schemas.microsoft.com/office/drawing/2014/main" id="{4061EF43-E886-4B70-B45E-A3BF831B1F57}"/>
              </a:ext>
            </a:extLst>
          </p:cNvPr>
          <p:cNvSpPr/>
          <p:nvPr/>
        </p:nvSpPr>
        <p:spPr>
          <a:xfrm>
            <a:off x="556038" y="1227395"/>
            <a:ext cx="424206" cy="42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2"/>
                </a:solidFill>
              </a:rPr>
              <a:t>1</a:t>
            </a:r>
            <a:endParaRPr lang="zh-TW" altLang="en-US" dirty="0">
              <a:solidFill>
                <a:schemeClr val="tx2"/>
              </a:solidFill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D95E5B86-9D9B-4BB5-863F-59B70FD07481}"/>
              </a:ext>
            </a:extLst>
          </p:cNvPr>
          <p:cNvGrpSpPr/>
          <p:nvPr/>
        </p:nvGrpSpPr>
        <p:grpSpPr>
          <a:xfrm>
            <a:off x="2334711" y="1636251"/>
            <a:ext cx="3800228" cy="4720102"/>
            <a:chOff x="2334711" y="1636251"/>
            <a:chExt cx="3800228" cy="4720102"/>
          </a:xfrm>
        </p:grpSpPr>
        <p:grpSp>
          <p:nvGrpSpPr>
            <p:cNvPr id="8" name="群組 7"/>
            <p:cNvGrpSpPr/>
            <p:nvPr/>
          </p:nvGrpSpPr>
          <p:grpSpPr>
            <a:xfrm>
              <a:off x="2334711" y="1636251"/>
              <a:ext cx="3800228" cy="4720102"/>
              <a:chOff x="2106340" y="1604798"/>
              <a:chExt cx="4444156" cy="5519897"/>
            </a:xfrm>
          </p:grpSpPr>
          <p:pic>
            <p:nvPicPr>
              <p:cNvPr id="6" name="圖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6340" y="1604798"/>
                <a:ext cx="4444156" cy="551989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4" name="圓角矩形 13"/>
              <p:cNvSpPr/>
              <p:nvPr/>
            </p:nvSpPr>
            <p:spPr>
              <a:xfrm>
                <a:off x="2131086" y="3469266"/>
                <a:ext cx="791715" cy="352158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F3C1AC7C-E776-4620-A817-EDDBE80D00D7}"/>
                </a:ext>
              </a:extLst>
            </p:cNvPr>
            <p:cNvSpPr/>
            <p:nvPr/>
          </p:nvSpPr>
          <p:spPr>
            <a:xfrm>
              <a:off x="3747035" y="1676955"/>
              <a:ext cx="587717" cy="163507"/>
            </a:xfrm>
            <a:prstGeom prst="rect">
              <a:avLst/>
            </a:prstGeom>
            <a:solidFill>
              <a:srgbClr val="F1F1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9" name="橢圓 18">
            <a:extLst>
              <a:ext uri="{FF2B5EF4-FFF2-40B4-BE49-F238E27FC236}">
                <a16:creationId xmlns:a16="http://schemas.microsoft.com/office/drawing/2014/main" id="{4061EF43-E886-4B70-B45E-A3BF831B1F57}"/>
              </a:ext>
            </a:extLst>
          </p:cNvPr>
          <p:cNvSpPr/>
          <p:nvPr/>
        </p:nvSpPr>
        <p:spPr>
          <a:xfrm>
            <a:off x="1987127" y="2945658"/>
            <a:ext cx="424206" cy="4242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2"/>
                </a:solidFill>
              </a:rPr>
              <a:t>2</a:t>
            </a:r>
            <a:endParaRPr lang="zh-TW" altLang="en-US" dirty="0">
              <a:solidFill>
                <a:schemeClr val="tx2"/>
              </a:solidFill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86B82207-3307-4989-809D-F965EB77FF51}"/>
              </a:ext>
            </a:extLst>
          </p:cNvPr>
          <p:cNvGrpSpPr/>
          <p:nvPr/>
        </p:nvGrpSpPr>
        <p:grpSpPr>
          <a:xfrm>
            <a:off x="3565766" y="1775285"/>
            <a:ext cx="5018761" cy="4244161"/>
            <a:chOff x="3551048" y="1729558"/>
            <a:chExt cx="5018761" cy="4244161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CAF17169-BE4A-404F-A080-C1A71F6A4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048" y="1729558"/>
              <a:ext cx="5018761" cy="42441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圓角矩形 14"/>
            <p:cNvSpPr/>
            <p:nvPr/>
          </p:nvSpPr>
          <p:spPr>
            <a:xfrm>
              <a:off x="3945098" y="4266388"/>
              <a:ext cx="2427102" cy="420816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6920472" y="5651103"/>
              <a:ext cx="744701" cy="27375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4061EF43-E886-4B70-B45E-A3BF831B1F57}"/>
                </a:ext>
              </a:extLst>
            </p:cNvPr>
            <p:cNvSpPr/>
            <p:nvPr/>
          </p:nvSpPr>
          <p:spPr>
            <a:xfrm>
              <a:off x="3551048" y="3965541"/>
              <a:ext cx="424206" cy="4242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2"/>
                  </a:solidFill>
                </a:rPr>
                <a:t>3</a:t>
              </a:r>
              <a:endParaRPr lang="zh-TW" altLang="en-US" dirty="0">
                <a:solidFill>
                  <a:schemeClr val="tx2"/>
                </a:solidFill>
              </a:endParaRPr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4061EF43-E886-4B70-B45E-A3BF831B1F57}"/>
                </a:ext>
              </a:extLst>
            </p:cNvPr>
            <p:cNvSpPr/>
            <p:nvPr/>
          </p:nvSpPr>
          <p:spPr>
            <a:xfrm>
              <a:off x="6496266" y="5335578"/>
              <a:ext cx="424206" cy="424253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>
                  <a:solidFill>
                    <a:schemeClr val="tx2"/>
                  </a:solidFill>
                </a:rPr>
                <a:t>4</a:t>
              </a:r>
              <a:endParaRPr lang="zh-TW" alt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E7CB2A91-5F06-4949-A234-D690A23587C4}"/>
              </a:ext>
            </a:extLst>
          </p:cNvPr>
          <p:cNvSpPr/>
          <p:nvPr/>
        </p:nvSpPr>
        <p:spPr>
          <a:xfrm>
            <a:off x="181904" y="4768427"/>
            <a:ext cx="4259059" cy="1724087"/>
          </a:xfrm>
          <a:prstGeom prst="wedgeRoundRectCallout">
            <a:avLst>
              <a:gd name="adj1" fmla="val 22338"/>
              <a:gd name="adj2" fmla="val -65249"/>
              <a:gd name="adj3" fmla="val 16667"/>
            </a:avLst>
          </a:prstGeom>
          <a:solidFill>
            <a:srgbClr val="FBDE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3214" indent="-293214"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，選擇「檔案」或「左上角圖示」</a:t>
            </a:r>
          </a:p>
          <a:p>
            <a:pPr marL="293214" indent="-293214"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選擇「另存新檔」</a:t>
            </a:r>
          </a:p>
          <a:p>
            <a:pPr marL="293214" indent="-293214"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輸入檔名，選擇「存檔類型：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  <a:p>
            <a:pPr marL="293214" indent="-293214">
              <a:buFont typeface="+mj-lt"/>
              <a:buAutoNum type="arabicPeriod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最後點「儲存」或「確認」</a:t>
            </a:r>
          </a:p>
        </p:txBody>
      </p:sp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檔案轉檔</a:t>
            </a:r>
            <a:r>
              <a:rPr lang="en-US" altLang="zh-TW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另存成</a:t>
            </a:r>
            <a:r>
              <a:rPr lang="en-US" altLang="zh-TW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檔</a:t>
            </a:r>
            <a:endParaRPr lang="zh-TW" altLang="en-US" dirty="0"/>
          </a:p>
        </p:txBody>
      </p:sp>
      <p:sp>
        <p:nvSpPr>
          <p:cNvPr id="23" name="標題 1">
            <a:extLst>
              <a:ext uri="{FF2B5EF4-FFF2-40B4-BE49-F238E27FC236}">
                <a16:creationId xmlns:a16="http://schemas.microsoft.com/office/drawing/2014/main" id="{AD358536-4B3F-4901-B0FB-14754962A0E5}"/>
              </a:ext>
            </a:extLst>
          </p:cNvPr>
          <p:cNvSpPr txBox="1">
            <a:spLocks/>
          </p:cNvSpPr>
          <p:nvPr/>
        </p:nvSpPr>
        <p:spPr>
          <a:xfrm>
            <a:off x="3995936" y="116632"/>
            <a:ext cx="5183300" cy="360000"/>
          </a:xfrm>
          <a:prstGeom prst="rect">
            <a:avLst/>
          </a:prstGeom>
        </p:spPr>
        <p:txBody>
          <a:bodyPr vert="horz" lIns="87256" tIns="43630" rIns="87256" bIns="43630" rtlCol="0" anchor="ctr">
            <a:noAutofit/>
          </a:bodyPr>
          <a:lstStyle/>
          <a:p>
            <a:pPr marL="0" marR="0" lvl="0" indent="0" algn="ctr" defTabSz="87256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博碩士論文上傳說明會</a:t>
            </a:r>
            <a:r>
              <a:rPr kumimoji="0"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　　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電子論文格式</a:t>
            </a: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24AC1BB5-B18D-4C9B-8A09-D72A9E457DD0}"/>
              </a:ext>
            </a:extLst>
          </p:cNvPr>
          <p:cNvCxnSpPr/>
          <p:nvPr/>
        </p:nvCxnSpPr>
        <p:spPr>
          <a:xfrm>
            <a:off x="3923928" y="441945"/>
            <a:ext cx="5832648" cy="0"/>
          </a:xfrm>
          <a:prstGeom prst="line">
            <a:avLst/>
          </a:prstGeom>
          <a:ln>
            <a:solidFill>
              <a:srgbClr val="EC6C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238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0B4A0D-4A04-4DCF-A8BE-159F7A64C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89CD-3961-442C-B398-9E85DEAD8A78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C28E26B-6C55-4E9D-8C5B-B977E8449069}"/>
              </a:ext>
            </a:extLst>
          </p:cNvPr>
          <p:cNvSpPr txBox="1"/>
          <p:nvPr/>
        </p:nvSpPr>
        <p:spPr>
          <a:xfrm>
            <a:off x="6386799" y="5164828"/>
            <a:ext cx="26132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示範軟體版本：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Adobe DC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群組 27">
            <a:extLst>
              <a:ext uri="{FF2B5EF4-FFF2-40B4-BE49-F238E27FC236}">
                <a16:creationId xmlns:a16="http://schemas.microsoft.com/office/drawing/2014/main" id="{6A778B68-5FC3-4FB5-BFB1-FCE9761290D0}"/>
              </a:ext>
            </a:extLst>
          </p:cNvPr>
          <p:cNvGrpSpPr/>
          <p:nvPr/>
        </p:nvGrpSpPr>
        <p:grpSpPr>
          <a:xfrm>
            <a:off x="457200" y="1338283"/>
            <a:ext cx="3924608" cy="2964846"/>
            <a:chOff x="534670" y="1335653"/>
            <a:chExt cx="4589611" cy="3467223"/>
          </a:xfrm>
        </p:grpSpPr>
        <p:pic>
          <p:nvPicPr>
            <p:cNvPr id="26" name="圖片 25">
              <a:extLst>
                <a:ext uri="{FF2B5EF4-FFF2-40B4-BE49-F238E27FC236}">
                  <a16:creationId xmlns:a16="http://schemas.microsoft.com/office/drawing/2014/main" id="{EB51C3DE-86AA-4FA8-9F76-2CCC646D92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670" y="1335653"/>
              <a:ext cx="4589611" cy="3467223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27" name="矩形: 圓角 26">
              <a:extLst>
                <a:ext uri="{FF2B5EF4-FFF2-40B4-BE49-F238E27FC236}">
                  <a16:creationId xmlns:a16="http://schemas.microsoft.com/office/drawing/2014/main" id="{AFC7093C-FC18-4488-887B-E85C81A102A3}"/>
                </a:ext>
              </a:extLst>
            </p:cNvPr>
            <p:cNvSpPr/>
            <p:nvPr/>
          </p:nvSpPr>
          <p:spPr>
            <a:xfrm>
              <a:off x="870329" y="1596641"/>
              <a:ext cx="504056" cy="28803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矩形: 圓角 28">
              <a:extLst>
                <a:ext uri="{FF2B5EF4-FFF2-40B4-BE49-F238E27FC236}">
                  <a16:creationId xmlns:a16="http://schemas.microsoft.com/office/drawing/2014/main" id="{E15A1324-E360-4DBA-BE5F-34406A5443C6}"/>
                </a:ext>
              </a:extLst>
            </p:cNvPr>
            <p:cNvSpPr/>
            <p:nvPr/>
          </p:nvSpPr>
          <p:spPr>
            <a:xfrm>
              <a:off x="2283889" y="2713689"/>
              <a:ext cx="938953" cy="94667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7" name="圖片 6">
            <a:extLst>
              <a:ext uri="{FF2B5EF4-FFF2-40B4-BE49-F238E27FC236}">
                <a16:creationId xmlns:a16="http://schemas.microsoft.com/office/drawing/2014/main" id="{19839014-B722-4DB7-BBAE-9FBCC65EF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95" y="4391461"/>
            <a:ext cx="5868144" cy="180901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34" name="群組 33">
            <a:extLst>
              <a:ext uri="{FF2B5EF4-FFF2-40B4-BE49-F238E27FC236}">
                <a16:creationId xmlns:a16="http://schemas.microsoft.com/office/drawing/2014/main" id="{7A00B801-9D44-4408-BD22-5CC8F62BAEC3}"/>
              </a:ext>
            </a:extLst>
          </p:cNvPr>
          <p:cNvGrpSpPr/>
          <p:nvPr/>
        </p:nvGrpSpPr>
        <p:grpSpPr>
          <a:xfrm>
            <a:off x="5112766" y="1330937"/>
            <a:ext cx="3574035" cy="2930942"/>
            <a:chOff x="5979095" y="1291438"/>
            <a:chExt cx="4179635" cy="3427574"/>
          </a:xfrm>
        </p:grpSpPr>
        <p:pic>
          <p:nvPicPr>
            <p:cNvPr id="22" name="圖片 21">
              <a:extLst>
                <a:ext uri="{FF2B5EF4-FFF2-40B4-BE49-F238E27FC236}">
                  <a16:creationId xmlns:a16="http://schemas.microsoft.com/office/drawing/2014/main" id="{5B7A7BF3-5663-4EDA-8A72-141548A82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9095" y="1291438"/>
              <a:ext cx="4179635" cy="3427574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30" name="矩形: 圓角 29">
              <a:extLst>
                <a:ext uri="{FF2B5EF4-FFF2-40B4-BE49-F238E27FC236}">
                  <a16:creationId xmlns:a16="http://schemas.microsoft.com/office/drawing/2014/main" id="{CAFCA244-DC8C-4745-8D42-B636B040D6D2}"/>
                </a:ext>
              </a:extLst>
            </p:cNvPr>
            <p:cNvSpPr/>
            <p:nvPr/>
          </p:nvSpPr>
          <p:spPr>
            <a:xfrm>
              <a:off x="7316696" y="3756880"/>
              <a:ext cx="1214131" cy="3719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群組 34">
            <a:extLst>
              <a:ext uri="{FF2B5EF4-FFF2-40B4-BE49-F238E27FC236}">
                <a16:creationId xmlns:a16="http://schemas.microsoft.com/office/drawing/2014/main" id="{8D4C1E84-150D-4254-ABF5-F27D51D30E6A}"/>
              </a:ext>
            </a:extLst>
          </p:cNvPr>
          <p:cNvGrpSpPr/>
          <p:nvPr/>
        </p:nvGrpSpPr>
        <p:grpSpPr>
          <a:xfrm>
            <a:off x="1521946" y="4949238"/>
            <a:ext cx="4146036" cy="270928"/>
            <a:chOff x="1779832" y="5506297"/>
            <a:chExt cx="4848560" cy="316835"/>
          </a:xfrm>
        </p:grpSpPr>
        <p:sp>
          <p:nvSpPr>
            <p:cNvPr id="31" name="矩形: 圓角 30">
              <a:extLst>
                <a:ext uri="{FF2B5EF4-FFF2-40B4-BE49-F238E27FC236}">
                  <a16:creationId xmlns:a16="http://schemas.microsoft.com/office/drawing/2014/main" id="{1DA708DA-1D34-43B1-BC72-42440B5F00E2}"/>
                </a:ext>
              </a:extLst>
            </p:cNvPr>
            <p:cNvSpPr/>
            <p:nvPr/>
          </p:nvSpPr>
          <p:spPr>
            <a:xfrm>
              <a:off x="1779832" y="5508823"/>
              <a:ext cx="1694660" cy="28803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矩形: 圓角 31">
              <a:extLst>
                <a:ext uri="{FF2B5EF4-FFF2-40B4-BE49-F238E27FC236}">
                  <a16:creationId xmlns:a16="http://schemas.microsoft.com/office/drawing/2014/main" id="{8C4848C4-33B2-42F5-9ED3-CBFFAFBD297C}"/>
                </a:ext>
              </a:extLst>
            </p:cNvPr>
            <p:cNvSpPr/>
            <p:nvPr/>
          </p:nvSpPr>
          <p:spPr>
            <a:xfrm>
              <a:off x="4788775" y="5508823"/>
              <a:ext cx="1144946" cy="28803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矩形: 圓角 32">
              <a:extLst>
                <a:ext uri="{FF2B5EF4-FFF2-40B4-BE49-F238E27FC236}">
                  <a16:creationId xmlns:a16="http://schemas.microsoft.com/office/drawing/2014/main" id="{A431541F-9399-4E0F-A69F-70579DEE22CC}"/>
                </a:ext>
              </a:extLst>
            </p:cNvPr>
            <p:cNvSpPr/>
            <p:nvPr/>
          </p:nvSpPr>
          <p:spPr>
            <a:xfrm>
              <a:off x="6018484" y="5506297"/>
              <a:ext cx="609908" cy="31683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37" name="直線單箭頭接點 36">
            <a:extLst>
              <a:ext uri="{FF2B5EF4-FFF2-40B4-BE49-F238E27FC236}">
                <a16:creationId xmlns:a16="http://schemas.microsoft.com/office/drawing/2014/main" id="{2B235106-E04F-43E5-B7FB-B83DE97AF977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4381808" y="2820706"/>
            <a:ext cx="6921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單箭頭接點 46">
            <a:extLst>
              <a:ext uri="{FF2B5EF4-FFF2-40B4-BE49-F238E27FC236}">
                <a16:creationId xmlns:a16="http://schemas.microsoft.com/office/drawing/2014/main" id="{359CB59C-A1A1-4995-9B0F-6B36E537E513}"/>
              </a:ext>
            </a:extLst>
          </p:cNvPr>
          <p:cNvCxnSpPr>
            <a:cxnSpLocks/>
            <a:stCxn id="22" idx="2"/>
          </p:cNvCxnSpPr>
          <p:nvPr/>
        </p:nvCxnSpPr>
        <p:spPr>
          <a:xfrm flipH="1">
            <a:off x="6265299" y="4261880"/>
            <a:ext cx="634484" cy="6732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橢圓 49">
            <a:extLst>
              <a:ext uri="{FF2B5EF4-FFF2-40B4-BE49-F238E27FC236}">
                <a16:creationId xmlns:a16="http://schemas.microsoft.com/office/drawing/2014/main" id="{91E98F48-B25D-4AE4-95BA-C781C273D7E2}"/>
              </a:ext>
            </a:extLst>
          </p:cNvPr>
          <p:cNvSpPr/>
          <p:nvPr/>
        </p:nvSpPr>
        <p:spPr>
          <a:xfrm>
            <a:off x="302400" y="1254878"/>
            <a:ext cx="431022" cy="4107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94" b="1" dirty="0">
                <a:solidFill>
                  <a:srgbClr val="FF0000"/>
                </a:solidFill>
              </a:rPr>
              <a:t>1</a:t>
            </a:r>
            <a:endParaRPr lang="zh-TW" altLang="en-US" sz="2394" b="1" dirty="0">
              <a:solidFill>
                <a:srgbClr val="FF0000"/>
              </a:solidFill>
            </a:endParaRPr>
          </a:p>
        </p:txBody>
      </p:sp>
      <p:sp>
        <p:nvSpPr>
          <p:cNvPr id="52" name="橢圓 51">
            <a:extLst>
              <a:ext uri="{FF2B5EF4-FFF2-40B4-BE49-F238E27FC236}">
                <a16:creationId xmlns:a16="http://schemas.microsoft.com/office/drawing/2014/main" id="{0393E717-6B58-47E5-B47A-8F97AB5CAEF7}"/>
              </a:ext>
            </a:extLst>
          </p:cNvPr>
          <p:cNvSpPr/>
          <p:nvPr/>
        </p:nvSpPr>
        <p:spPr>
          <a:xfrm>
            <a:off x="1562565" y="2196011"/>
            <a:ext cx="431022" cy="4107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94" b="1" dirty="0">
                <a:solidFill>
                  <a:srgbClr val="FF0000"/>
                </a:solidFill>
              </a:rPr>
              <a:t>2</a:t>
            </a:r>
            <a:endParaRPr lang="zh-TW" altLang="en-US" sz="2394" b="1" dirty="0">
              <a:solidFill>
                <a:srgbClr val="FF0000"/>
              </a:solidFill>
            </a:endParaRPr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36F8D358-32F5-4E6D-8099-55226F406A77}"/>
              </a:ext>
            </a:extLst>
          </p:cNvPr>
          <p:cNvSpPr/>
          <p:nvPr/>
        </p:nvSpPr>
        <p:spPr>
          <a:xfrm>
            <a:off x="5834277" y="3047237"/>
            <a:ext cx="431022" cy="4107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94" b="1" dirty="0">
                <a:solidFill>
                  <a:srgbClr val="FF0000"/>
                </a:solidFill>
              </a:rPr>
              <a:t>3</a:t>
            </a:r>
            <a:endParaRPr lang="zh-TW" altLang="en-US" sz="2394" b="1" dirty="0">
              <a:solidFill>
                <a:srgbClr val="FF0000"/>
              </a:solidFill>
            </a:endParaRPr>
          </a:p>
        </p:txBody>
      </p:sp>
      <p:sp>
        <p:nvSpPr>
          <p:cNvPr id="54" name="橢圓 53">
            <a:extLst>
              <a:ext uri="{FF2B5EF4-FFF2-40B4-BE49-F238E27FC236}">
                <a16:creationId xmlns:a16="http://schemas.microsoft.com/office/drawing/2014/main" id="{49BD9F72-7752-4A97-984D-D3D4C2E495B7}"/>
              </a:ext>
            </a:extLst>
          </p:cNvPr>
          <p:cNvSpPr/>
          <p:nvPr/>
        </p:nvSpPr>
        <p:spPr>
          <a:xfrm>
            <a:off x="1157397" y="4517680"/>
            <a:ext cx="431022" cy="4107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94" b="1" dirty="0">
                <a:solidFill>
                  <a:srgbClr val="FF0000"/>
                </a:solidFill>
              </a:rPr>
              <a:t>4</a:t>
            </a:r>
            <a:endParaRPr lang="zh-TW" altLang="en-US" sz="2394" b="1" dirty="0">
              <a:solidFill>
                <a:srgbClr val="FF0000"/>
              </a:solidFill>
            </a:endParaRPr>
          </a:p>
        </p:txBody>
      </p:sp>
      <p:sp>
        <p:nvSpPr>
          <p:cNvPr id="55" name="橢圓 54">
            <a:extLst>
              <a:ext uri="{FF2B5EF4-FFF2-40B4-BE49-F238E27FC236}">
                <a16:creationId xmlns:a16="http://schemas.microsoft.com/office/drawing/2014/main" id="{D86F3490-00A5-400C-9B89-C24BE5C4255E}"/>
              </a:ext>
            </a:extLst>
          </p:cNvPr>
          <p:cNvSpPr/>
          <p:nvPr/>
        </p:nvSpPr>
        <p:spPr>
          <a:xfrm>
            <a:off x="3742824" y="4483791"/>
            <a:ext cx="431022" cy="4107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94" b="1" dirty="0">
                <a:solidFill>
                  <a:srgbClr val="FF0000"/>
                </a:solidFill>
              </a:rPr>
              <a:t>5</a:t>
            </a:r>
            <a:endParaRPr lang="zh-TW" altLang="en-US" sz="2394" b="1" dirty="0">
              <a:solidFill>
                <a:srgbClr val="FF0000"/>
              </a:solidFill>
            </a:endParaRPr>
          </a:p>
        </p:txBody>
      </p:sp>
      <p:sp>
        <p:nvSpPr>
          <p:cNvPr id="56" name="橢圓 55">
            <a:extLst>
              <a:ext uri="{FF2B5EF4-FFF2-40B4-BE49-F238E27FC236}">
                <a16:creationId xmlns:a16="http://schemas.microsoft.com/office/drawing/2014/main" id="{02984BC4-FDDC-4D2F-8383-1C42CB579E3F}"/>
              </a:ext>
            </a:extLst>
          </p:cNvPr>
          <p:cNvSpPr/>
          <p:nvPr/>
        </p:nvSpPr>
        <p:spPr>
          <a:xfrm>
            <a:off x="4927860" y="4493521"/>
            <a:ext cx="431022" cy="410713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394" b="1" dirty="0">
                <a:solidFill>
                  <a:srgbClr val="FF0000"/>
                </a:solidFill>
              </a:rPr>
              <a:t>6</a:t>
            </a:r>
            <a:endParaRPr lang="zh-TW" altLang="en-US" sz="2394" b="1" dirty="0">
              <a:solidFill>
                <a:srgbClr val="FF0000"/>
              </a:solidFill>
            </a:endParaRPr>
          </a:p>
        </p:txBody>
      </p:sp>
      <p:sp>
        <p:nvSpPr>
          <p:cNvPr id="36" name="標題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檔案轉檔</a:t>
            </a:r>
            <a:r>
              <a:rPr lang="en-US" altLang="zh-TW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合併數個</a:t>
            </a:r>
            <a:r>
              <a:rPr lang="en-US" altLang="zh-TW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b="1" dirty="0">
                <a:solidFill>
                  <a:srgbClr val="404040"/>
                </a:solidFill>
                <a:latin typeface="微軟正黑體" pitchFamily="34" charset="-120"/>
                <a:ea typeface="微軟正黑體" pitchFamily="34" charset="-120"/>
              </a:rPr>
              <a:t>檔案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3320897"/>
      </p:ext>
    </p:extLst>
  </p:cSld>
  <p:clrMapOvr>
    <a:masterClrMapping/>
  </p:clrMapOvr>
</p:sld>
</file>

<file path=ppt/theme/theme1.xml><?xml version="1.0" encoding="utf-8"?>
<a:theme xmlns:a="http://schemas.openxmlformats.org/drawingml/2006/main" name="airiti_orang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iriti_orange_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sample_orange</Template>
  <TotalTime>9227</TotalTime>
  <Words>1760</Words>
  <Application>Microsoft Office PowerPoint</Application>
  <PresentationFormat>如螢幕大小 (4:3)</PresentationFormat>
  <Paragraphs>276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39" baseType="lpstr">
      <vt:lpstr>華康新特明體(P)</vt:lpstr>
      <vt:lpstr>微軟正黑體</vt:lpstr>
      <vt:lpstr>Arial</vt:lpstr>
      <vt:lpstr>Calibri</vt:lpstr>
      <vt:lpstr>Garamond</vt:lpstr>
      <vt:lpstr>Times New Roman</vt:lpstr>
      <vt:lpstr>Wingdings</vt:lpstr>
      <vt:lpstr>airiti_orange_1</vt:lpstr>
      <vt:lpstr>airiti_orange_2</vt:lpstr>
      <vt:lpstr>PowerPoint 簡報</vt:lpstr>
      <vt:lpstr>大綱</vt:lpstr>
      <vt:lpstr>電子論文格式</vt:lpstr>
      <vt:lpstr>PowerPoint 簡報</vt:lpstr>
      <vt:lpstr>PowerPoint 簡報</vt:lpstr>
      <vt:lpstr>PowerPoint 簡報</vt:lpstr>
      <vt:lpstr>PowerPoint 簡報</vt:lpstr>
      <vt:lpstr>檔案轉檔-另存成PDF檔</vt:lpstr>
      <vt:lpstr>檔案轉檔-合併數個PDF檔案</vt:lpstr>
      <vt:lpstr>PowerPoint 簡報</vt:lpstr>
      <vt:lpstr>插入 DOI 碼</vt:lpstr>
      <vt:lpstr>插入 DOI 碼操作說明</vt:lpstr>
      <vt:lpstr>插入 DOI 碼操作說明</vt:lpstr>
      <vt:lpstr>插入 DOI 碼操作說明</vt:lpstr>
      <vt:lpstr>PowerPoint 簡報</vt:lpstr>
      <vt:lpstr>PowerPoint 簡報</vt:lpstr>
      <vt:lpstr>論文提交流程與步驟</vt:lpstr>
      <vt:lpstr>PowerPoint 簡報</vt:lpstr>
      <vt:lpstr>PowerPoint 簡報</vt:lpstr>
      <vt:lpstr>PowerPoint 簡報</vt:lpstr>
      <vt:lpstr>PowerPoint 簡報</vt:lpstr>
      <vt:lpstr>PowerPoint 簡報</vt:lpstr>
      <vt:lpstr>論文授權方式與服務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溫馨小提醒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論文上傳說明教學</dc:title>
  <dc:creator>杜佳貞</dc:creator>
  <cp:lastModifiedBy>Peter Tsai</cp:lastModifiedBy>
  <cp:revision>544</cp:revision>
  <cp:lastPrinted>2022-12-08T07:24:46Z</cp:lastPrinted>
  <dcterms:created xsi:type="dcterms:W3CDTF">2015-03-20T08:00:10Z</dcterms:created>
  <dcterms:modified xsi:type="dcterms:W3CDTF">2023-05-24T03:46:59Z</dcterms:modified>
</cp:coreProperties>
</file>