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8" r:id="rId2"/>
  </p:sldIdLst>
  <p:sldSz cx="6858000" cy="9906000" type="A4"/>
  <p:notesSz cx="7099300" cy="10234613"/>
  <p:defaultTextStyle>
    <a:defPPr>
      <a:defRPr lang="zh-TW"/>
    </a:defPPr>
    <a:lvl1pPr marL="0" algn="l" defTabSz="779111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1pPr>
    <a:lvl2pPr marL="389556" algn="l" defTabSz="779111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2pPr>
    <a:lvl3pPr marL="779111" algn="l" defTabSz="779111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3pPr>
    <a:lvl4pPr marL="1168667" algn="l" defTabSz="779111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4pPr>
    <a:lvl5pPr marL="1558222" algn="l" defTabSz="779111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5pPr>
    <a:lvl6pPr marL="1947778" algn="l" defTabSz="779111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6pPr>
    <a:lvl7pPr marL="2337333" algn="l" defTabSz="779111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7pPr>
    <a:lvl8pPr marL="2726889" algn="l" defTabSz="779111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8pPr>
    <a:lvl9pPr marL="3116445" algn="l" defTabSz="779111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FAADC"/>
    <a:srgbClr val="E8C784"/>
    <a:srgbClr val="62983E"/>
    <a:srgbClr val="E6E6E6"/>
    <a:srgbClr val="EBC5F1"/>
    <a:srgbClr val="DFAAF4"/>
    <a:srgbClr val="D58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26" autoAdjust="0"/>
    <p:restoredTop sz="94660"/>
  </p:normalViewPr>
  <p:slideViewPr>
    <p:cSldViewPr snapToGrid="0">
      <p:cViewPr>
        <p:scale>
          <a:sx n="125" d="100"/>
          <a:sy n="125" d="100"/>
        </p:scale>
        <p:origin x="27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DAF6E-AB80-482A-9D18-286665B8BD47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93EBB-567F-4E15-9C52-D47EA21CB5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23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93EBB-567F-4E15-9C52-D47EA21CB5E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5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29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82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16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10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35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83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92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09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7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46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92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B5DC-F783-4E3F-AC80-2CF16CA3C064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E067-1D04-4FF6-8101-4371F60B5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50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084614" y="95249"/>
            <a:ext cx="2688772" cy="32842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國際企業學士班課程</a:t>
            </a:r>
          </a:p>
        </p:txBody>
      </p:sp>
      <p:sp>
        <p:nvSpPr>
          <p:cNvPr id="5" name="矩形 4"/>
          <p:cNvSpPr/>
          <p:nvPr/>
        </p:nvSpPr>
        <p:spPr>
          <a:xfrm>
            <a:off x="371557" y="823910"/>
            <a:ext cx="1741632" cy="2471740"/>
          </a:xfrm>
          <a:prstGeom prst="rect">
            <a:avLst/>
          </a:prstGeom>
          <a:solidFill>
            <a:srgbClr val="E8C78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 rot="5400000">
            <a:off x="2896045" y="229788"/>
            <a:ext cx="1219202" cy="2423098"/>
          </a:xfrm>
          <a:prstGeom prst="rect">
            <a:avLst/>
          </a:prstGeom>
          <a:solidFill>
            <a:srgbClr val="E8C78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 rot="5400000">
            <a:off x="2832700" y="1673437"/>
            <a:ext cx="1343028" cy="2423097"/>
          </a:xfrm>
          <a:prstGeom prst="rect">
            <a:avLst/>
          </a:prstGeom>
          <a:solidFill>
            <a:srgbClr val="E8C78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32157" y="823911"/>
            <a:ext cx="1518224" cy="1338432"/>
          </a:xfrm>
          <a:prstGeom prst="rect">
            <a:avLst/>
          </a:prstGeom>
          <a:solidFill>
            <a:srgbClr val="E8C78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6818" y="676274"/>
            <a:ext cx="1276350" cy="2952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校共同課程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(15)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67402" y="676274"/>
            <a:ext cx="1919781" cy="2952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基礎院本必修課程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(15)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46776" y="2119310"/>
            <a:ext cx="1469571" cy="2952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系基礎課程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(15)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85761" y="692248"/>
            <a:ext cx="1059996" cy="2952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通識課程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(16)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6" name="肘形接點 15"/>
          <p:cNvCxnSpPr>
            <a:stCxn id="10" idx="0"/>
            <a:endCxn id="13" idx="0"/>
          </p:cNvCxnSpPr>
          <p:nvPr/>
        </p:nvCxnSpPr>
        <p:spPr>
          <a:xfrm rot="16200000" flipH="1">
            <a:off x="3452389" y="-1571122"/>
            <a:ext cx="15974" cy="4510766"/>
          </a:xfrm>
          <a:prstGeom prst="bentConnector3">
            <a:avLst>
              <a:gd name="adj1" fmla="val -8944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rot="16200000" flipH="1">
            <a:off x="3322744" y="557024"/>
            <a:ext cx="2685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415130" y="1019172"/>
            <a:ext cx="789862" cy="452442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1R(2,2)</a:t>
            </a:r>
          </a:p>
          <a:p>
            <a:pPr algn="ctr"/>
            <a:r>
              <a:rPr lang="zh-TW" altLang="en-US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中文思辨與表達</a:t>
            </a:r>
            <a:r>
              <a:rPr lang="en-US" altLang="zh-TW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273165" y="1021893"/>
            <a:ext cx="789336" cy="449720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QR(1,1)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社會服務</a:t>
            </a:r>
            <a:endParaRPr lang="en-US" altLang="zh-TW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</a:p>
        </p:txBody>
      </p:sp>
      <p:sp>
        <p:nvSpPr>
          <p:cNvPr id="33" name="矩形 32"/>
          <p:cNvSpPr/>
          <p:nvPr/>
        </p:nvSpPr>
        <p:spPr>
          <a:xfrm>
            <a:off x="415393" y="1557335"/>
            <a:ext cx="789336" cy="442913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1R(2,2)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</a:t>
            </a:r>
          </a:p>
        </p:txBody>
      </p:sp>
      <p:sp>
        <p:nvSpPr>
          <p:cNvPr id="34" name="矩形 33"/>
          <p:cNvSpPr/>
          <p:nvPr/>
        </p:nvSpPr>
        <p:spPr>
          <a:xfrm>
            <a:off x="1273126" y="1557335"/>
            <a:ext cx="789414" cy="442913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2R(2,-)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</a:t>
            </a:r>
          </a:p>
        </p:txBody>
      </p:sp>
      <p:sp>
        <p:nvSpPr>
          <p:cNvPr id="35" name="矩形 34"/>
          <p:cNvSpPr/>
          <p:nvPr/>
        </p:nvSpPr>
        <p:spPr>
          <a:xfrm>
            <a:off x="417362" y="2085970"/>
            <a:ext cx="785398" cy="600075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2R(1,-)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特色運動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高爾夫球</a:t>
            </a:r>
          </a:p>
        </p:txBody>
      </p:sp>
      <p:sp>
        <p:nvSpPr>
          <p:cNvPr id="36" name="矩形 35"/>
          <p:cNvSpPr/>
          <p:nvPr/>
        </p:nvSpPr>
        <p:spPr>
          <a:xfrm>
            <a:off x="1273127" y="2085970"/>
            <a:ext cx="789413" cy="609600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2R(-,1)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特色運動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任選一門</a:t>
            </a:r>
          </a:p>
        </p:txBody>
      </p:sp>
      <p:sp>
        <p:nvSpPr>
          <p:cNvPr id="37" name="矩形 36"/>
          <p:cNvSpPr/>
          <p:nvPr/>
        </p:nvSpPr>
        <p:spPr>
          <a:xfrm>
            <a:off x="808976" y="2764628"/>
            <a:ext cx="866795" cy="442913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1R(0.5,0.5)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大一體育</a:t>
            </a:r>
          </a:p>
        </p:txBody>
      </p:sp>
      <p:sp>
        <p:nvSpPr>
          <p:cNvPr id="38" name="矩形 37"/>
          <p:cNvSpPr/>
          <p:nvPr/>
        </p:nvSpPr>
        <p:spPr>
          <a:xfrm>
            <a:off x="2500757" y="1552380"/>
            <a:ext cx="1075300" cy="452442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2R(3,-)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統計學及實習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942594" y="1011521"/>
            <a:ext cx="691385" cy="485693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1R(-,3)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管理學</a:t>
            </a:r>
          </a:p>
        </p:txBody>
      </p:sp>
      <p:sp>
        <p:nvSpPr>
          <p:cNvPr id="40" name="矩形 39"/>
          <p:cNvSpPr/>
          <p:nvPr/>
        </p:nvSpPr>
        <p:spPr>
          <a:xfrm>
            <a:off x="2363915" y="1015628"/>
            <a:ext cx="720954" cy="474833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1R(3,-)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會計學及實習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557844" y="2483772"/>
            <a:ext cx="1072231" cy="452442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1R(-,3)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經濟學及實習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380878" y="2483772"/>
            <a:ext cx="1085459" cy="452442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1R(-,3)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會計學及實習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368837" y="3017491"/>
            <a:ext cx="1109541" cy="465182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1R(3,3)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微積分及實習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560117" y="3017491"/>
            <a:ext cx="1067685" cy="468142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2R(-,3)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統計學及實習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119020" y="1066790"/>
            <a:ext cx="1193477" cy="452442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QR(0)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通識講座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</a:t>
            </a:r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119020" y="1577525"/>
            <a:ext cx="1193477" cy="453600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QR(16)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核心通識課程</a:t>
            </a:r>
            <a:endParaRPr lang="en-US" altLang="zh-TW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76212" y="4867893"/>
            <a:ext cx="6505575" cy="5592293"/>
          </a:xfrm>
          <a:prstGeom prst="rect">
            <a:avLst/>
          </a:prstGeom>
          <a:solidFill>
            <a:schemeClr val="accent6">
              <a:lumMod val="40000"/>
              <a:lumOff val="6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342126" y="3349110"/>
            <a:ext cx="1860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註：特色運動大二開始每學期限修一項，畢業前須完成至少兩項</a:t>
            </a:r>
          </a:p>
        </p:txBody>
      </p:sp>
      <p:sp>
        <p:nvSpPr>
          <p:cNvPr id="56" name="矩形 55"/>
          <p:cNvSpPr/>
          <p:nvPr/>
        </p:nvSpPr>
        <p:spPr>
          <a:xfrm>
            <a:off x="2418539" y="5087403"/>
            <a:ext cx="2034692" cy="3793491"/>
          </a:xfrm>
          <a:prstGeom prst="rect">
            <a:avLst/>
          </a:prstGeom>
          <a:solidFill>
            <a:srgbClr val="E8C78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396921" y="3677545"/>
            <a:ext cx="2352008" cy="2952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系專業必選修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必修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28;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21)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矩形 58"/>
          <p:cNvSpPr/>
          <p:nvPr/>
        </p:nvSpPr>
        <p:spPr>
          <a:xfrm rot="5400000">
            <a:off x="3212649" y="1540274"/>
            <a:ext cx="683380" cy="5784361"/>
          </a:xfrm>
          <a:prstGeom prst="rect">
            <a:avLst/>
          </a:prstGeom>
          <a:solidFill>
            <a:srgbClr val="E8C78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683123" y="4267849"/>
            <a:ext cx="846000" cy="46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2S(2,2)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商用英</a:t>
            </a:r>
            <a:endParaRPr lang="en-US" altLang="zh-TW" sz="95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文寫作</a:t>
            </a:r>
          </a:p>
        </p:txBody>
      </p:sp>
      <p:sp>
        <p:nvSpPr>
          <p:cNvPr id="66" name="矩形 65"/>
          <p:cNvSpPr/>
          <p:nvPr/>
        </p:nvSpPr>
        <p:spPr>
          <a:xfrm>
            <a:off x="708391" y="4256397"/>
            <a:ext cx="846000" cy="461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1S(3,3)</a:t>
            </a:r>
          </a:p>
          <a:p>
            <a:pPr algn="ctr"/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第二外國語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日文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5561051" y="4264364"/>
            <a:ext cx="846000" cy="46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2S(2,2)</a:t>
            </a:r>
          </a:p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商用英</a:t>
            </a:r>
            <a:endParaRPr lang="en-US" altLang="zh-TW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文會話</a:t>
            </a:r>
          </a:p>
        </p:txBody>
      </p:sp>
      <p:sp>
        <p:nvSpPr>
          <p:cNvPr id="73" name="矩形 72"/>
          <p:cNvSpPr/>
          <p:nvPr/>
        </p:nvSpPr>
        <p:spPr>
          <a:xfrm>
            <a:off x="2681530" y="4982092"/>
            <a:ext cx="1521728" cy="3486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國際金融與財務次領域</a:t>
            </a:r>
          </a:p>
        </p:txBody>
      </p:sp>
      <p:pic>
        <p:nvPicPr>
          <p:cNvPr id="75" name="圖片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402" y="5079604"/>
            <a:ext cx="2041141" cy="4089277"/>
          </a:xfrm>
          <a:prstGeom prst="rect">
            <a:avLst/>
          </a:prstGeom>
          <a:solidFill>
            <a:srgbClr val="E8C784"/>
          </a:solidFill>
          <a:ln>
            <a:solidFill>
              <a:schemeClr val="bg1"/>
            </a:solidFill>
          </a:ln>
        </p:spPr>
      </p:pic>
      <p:pic>
        <p:nvPicPr>
          <p:cNvPr id="74" name="圖片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183" y="5090738"/>
            <a:ext cx="2048434" cy="3456346"/>
          </a:xfrm>
          <a:prstGeom prst="rect">
            <a:avLst/>
          </a:prstGeom>
          <a:solidFill>
            <a:srgbClr val="E8C784"/>
          </a:solidFill>
          <a:ln>
            <a:solidFill>
              <a:schemeClr val="bg1"/>
            </a:solidFill>
          </a:ln>
        </p:spPr>
      </p:pic>
      <p:sp>
        <p:nvSpPr>
          <p:cNvPr id="72" name="矩形 71"/>
          <p:cNvSpPr/>
          <p:nvPr/>
        </p:nvSpPr>
        <p:spPr>
          <a:xfrm>
            <a:off x="4757528" y="4984444"/>
            <a:ext cx="1515941" cy="3462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國際行銷與創新次領域</a:t>
            </a:r>
          </a:p>
        </p:txBody>
      </p:sp>
      <p:sp>
        <p:nvSpPr>
          <p:cNvPr id="71" name="矩形 70"/>
          <p:cNvSpPr/>
          <p:nvPr/>
        </p:nvSpPr>
        <p:spPr>
          <a:xfrm>
            <a:off x="611313" y="4995062"/>
            <a:ext cx="1591120" cy="33564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國際企業經營與策略次領域</a:t>
            </a:r>
          </a:p>
        </p:txBody>
      </p:sp>
      <p:sp>
        <p:nvSpPr>
          <p:cNvPr id="78" name="矩形 77"/>
          <p:cNvSpPr/>
          <p:nvPr/>
        </p:nvSpPr>
        <p:spPr>
          <a:xfrm>
            <a:off x="2842418" y="9635409"/>
            <a:ext cx="1247805" cy="20269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學士畢業</a:t>
            </a:r>
            <a:r>
              <a:rPr lang="en-US" altLang="zh-TW" sz="105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(128)</a:t>
            </a:r>
            <a:endParaRPr lang="zh-TW" altLang="en-US" sz="105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990745" y="9481034"/>
            <a:ext cx="1043892" cy="22504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自由選修</a:t>
            </a:r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(18)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1377282" y="8334893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國際企業環境分析</a:t>
            </a:r>
          </a:p>
        </p:txBody>
      </p:sp>
      <p:sp>
        <p:nvSpPr>
          <p:cNvPr id="82" name="矩形 81"/>
          <p:cNvSpPr/>
          <p:nvPr/>
        </p:nvSpPr>
        <p:spPr>
          <a:xfrm>
            <a:off x="397105" y="8738167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人力資源管理</a:t>
            </a:r>
          </a:p>
        </p:txBody>
      </p:sp>
      <p:sp>
        <p:nvSpPr>
          <p:cNvPr id="83" name="矩形 82"/>
          <p:cNvSpPr/>
          <p:nvPr/>
        </p:nvSpPr>
        <p:spPr>
          <a:xfrm>
            <a:off x="1362017" y="7525152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中小企業管理與創業家精神</a:t>
            </a:r>
          </a:p>
        </p:txBody>
      </p:sp>
      <p:sp>
        <p:nvSpPr>
          <p:cNvPr id="85" name="矩形 84"/>
          <p:cNvSpPr/>
          <p:nvPr/>
        </p:nvSpPr>
        <p:spPr>
          <a:xfrm>
            <a:off x="392487" y="6683698"/>
            <a:ext cx="889200" cy="35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2R(3,-)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組織行為</a:t>
            </a:r>
          </a:p>
        </p:txBody>
      </p:sp>
      <p:sp>
        <p:nvSpPr>
          <p:cNvPr id="87" name="矩形 86"/>
          <p:cNvSpPr/>
          <p:nvPr/>
        </p:nvSpPr>
        <p:spPr>
          <a:xfrm>
            <a:off x="1377282" y="8738167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產業與</a:t>
            </a:r>
            <a:endParaRPr lang="en-US" altLang="zh-TW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競爭分析</a:t>
            </a:r>
            <a:endParaRPr lang="en-US" altLang="zh-TW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1369726" y="7105499"/>
            <a:ext cx="889200" cy="35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3R(-,3)</a:t>
            </a:r>
          </a:p>
          <a:p>
            <a:pPr algn="ctr"/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國際策略管理</a:t>
            </a:r>
          </a:p>
        </p:txBody>
      </p:sp>
      <p:sp>
        <p:nvSpPr>
          <p:cNvPr id="90" name="矩形 89"/>
          <p:cNvSpPr/>
          <p:nvPr/>
        </p:nvSpPr>
        <p:spPr>
          <a:xfrm>
            <a:off x="1373568" y="6693676"/>
            <a:ext cx="889200" cy="35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2R(-,3)</a:t>
            </a:r>
          </a:p>
          <a:p>
            <a:pPr algn="ctr"/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國際企業管理</a:t>
            </a:r>
          </a:p>
        </p:txBody>
      </p:sp>
      <p:sp>
        <p:nvSpPr>
          <p:cNvPr id="91" name="矩形 90"/>
          <p:cNvSpPr/>
          <p:nvPr/>
        </p:nvSpPr>
        <p:spPr>
          <a:xfrm>
            <a:off x="1362017" y="6283635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2S(3,-)</a:t>
            </a:r>
          </a:p>
          <a:p>
            <a:pPr algn="ctr"/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商業時事分析</a:t>
            </a:r>
          </a:p>
        </p:txBody>
      </p:sp>
      <p:sp>
        <p:nvSpPr>
          <p:cNvPr id="92" name="矩形 91"/>
          <p:cNvSpPr/>
          <p:nvPr/>
        </p:nvSpPr>
        <p:spPr>
          <a:xfrm>
            <a:off x="1355075" y="5442797"/>
            <a:ext cx="889200" cy="3558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1S(-,1)</a:t>
            </a:r>
          </a:p>
          <a:p>
            <a:pPr algn="ctr"/>
            <a:r>
              <a:rPr lang="zh-TW" altLang="en-US" sz="7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產業與競爭分析個案導論</a:t>
            </a:r>
          </a:p>
        </p:txBody>
      </p:sp>
      <p:sp>
        <p:nvSpPr>
          <p:cNvPr id="93" name="矩形 92"/>
          <p:cNvSpPr/>
          <p:nvPr/>
        </p:nvSpPr>
        <p:spPr>
          <a:xfrm>
            <a:off x="383555" y="5435892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1S(1,-)</a:t>
            </a:r>
          </a:p>
          <a:p>
            <a:pPr algn="ctr"/>
            <a:r>
              <a:rPr lang="zh-TW" altLang="en-US" sz="7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國際企業經營</a:t>
            </a:r>
            <a:endParaRPr lang="en-US" altLang="zh-TW" sz="7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7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管理個案導論</a:t>
            </a:r>
          </a:p>
        </p:txBody>
      </p:sp>
      <p:sp>
        <p:nvSpPr>
          <p:cNvPr id="95" name="矩形 94"/>
          <p:cNvSpPr/>
          <p:nvPr/>
        </p:nvSpPr>
        <p:spPr>
          <a:xfrm>
            <a:off x="389549" y="7099378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2S(-,3)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商業倫理決策</a:t>
            </a:r>
          </a:p>
        </p:txBody>
      </p:sp>
      <p:sp>
        <p:nvSpPr>
          <p:cNvPr id="98" name="矩形 97"/>
          <p:cNvSpPr/>
          <p:nvPr/>
        </p:nvSpPr>
        <p:spPr>
          <a:xfrm>
            <a:off x="4631745" y="5807152"/>
            <a:ext cx="8748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2R(3,-)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行銷管理</a:t>
            </a:r>
          </a:p>
        </p:txBody>
      </p:sp>
      <p:sp>
        <p:nvSpPr>
          <p:cNvPr id="99" name="矩形 98"/>
          <p:cNvSpPr/>
          <p:nvPr/>
        </p:nvSpPr>
        <p:spPr>
          <a:xfrm>
            <a:off x="5566960" y="5807152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國際行銷管理</a:t>
            </a:r>
          </a:p>
        </p:txBody>
      </p:sp>
      <p:sp>
        <p:nvSpPr>
          <p:cNvPr id="100" name="矩形 99"/>
          <p:cNvSpPr/>
          <p:nvPr/>
        </p:nvSpPr>
        <p:spPr>
          <a:xfrm>
            <a:off x="4622942" y="6679096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創新管理</a:t>
            </a:r>
          </a:p>
        </p:txBody>
      </p:sp>
      <p:sp>
        <p:nvSpPr>
          <p:cNvPr id="101" name="矩形 100"/>
          <p:cNvSpPr/>
          <p:nvPr/>
        </p:nvSpPr>
        <p:spPr>
          <a:xfrm>
            <a:off x="4622942" y="6243124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行銷研究</a:t>
            </a:r>
          </a:p>
        </p:txBody>
      </p:sp>
      <p:sp>
        <p:nvSpPr>
          <p:cNvPr id="102" name="矩形 101"/>
          <p:cNvSpPr/>
          <p:nvPr/>
        </p:nvSpPr>
        <p:spPr>
          <a:xfrm>
            <a:off x="4622942" y="7115068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企業營運模式</a:t>
            </a:r>
          </a:p>
        </p:txBody>
      </p:sp>
      <p:sp>
        <p:nvSpPr>
          <p:cNvPr id="103" name="矩形 102"/>
          <p:cNvSpPr/>
          <p:nvPr/>
        </p:nvSpPr>
        <p:spPr>
          <a:xfrm>
            <a:off x="5564287" y="7115068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3S(-,2)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廣告管理</a:t>
            </a:r>
          </a:p>
        </p:txBody>
      </p:sp>
      <p:sp>
        <p:nvSpPr>
          <p:cNvPr id="104" name="矩形 103"/>
          <p:cNvSpPr/>
          <p:nvPr/>
        </p:nvSpPr>
        <p:spPr>
          <a:xfrm>
            <a:off x="4622942" y="7551040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電商社群與</a:t>
            </a:r>
            <a:endParaRPr lang="en-US" altLang="zh-TW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網路行銷</a:t>
            </a:r>
          </a:p>
        </p:txBody>
      </p:sp>
      <p:sp>
        <p:nvSpPr>
          <p:cNvPr id="107" name="矩形 106"/>
          <p:cNvSpPr/>
          <p:nvPr/>
        </p:nvSpPr>
        <p:spPr>
          <a:xfrm>
            <a:off x="3478617" y="6722015"/>
            <a:ext cx="88920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管理會計學</a:t>
            </a:r>
          </a:p>
        </p:txBody>
      </p:sp>
      <p:sp>
        <p:nvSpPr>
          <p:cNvPr id="108" name="矩形 107"/>
          <p:cNvSpPr/>
          <p:nvPr/>
        </p:nvSpPr>
        <p:spPr>
          <a:xfrm>
            <a:off x="3486237" y="6293803"/>
            <a:ext cx="889200" cy="39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3R(3,-)</a:t>
            </a:r>
          </a:p>
          <a:p>
            <a:pPr algn="ctr"/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國際財務管理</a:t>
            </a:r>
          </a:p>
        </p:txBody>
      </p:sp>
      <p:sp>
        <p:nvSpPr>
          <p:cNvPr id="110" name="矩形 109"/>
          <p:cNvSpPr/>
          <p:nvPr/>
        </p:nvSpPr>
        <p:spPr>
          <a:xfrm>
            <a:off x="2512653" y="6290585"/>
            <a:ext cx="88920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國際金融市場</a:t>
            </a:r>
          </a:p>
        </p:txBody>
      </p:sp>
      <p:sp>
        <p:nvSpPr>
          <p:cNvPr id="111" name="矩形 110"/>
          <p:cNvSpPr/>
          <p:nvPr/>
        </p:nvSpPr>
        <p:spPr>
          <a:xfrm>
            <a:off x="3470997" y="7154722"/>
            <a:ext cx="88920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不動產投資與交易實務</a:t>
            </a:r>
          </a:p>
        </p:txBody>
      </p:sp>
      <p:sp>
        <p:nvSpPr>
          <p:cNvPr id="113" name="矩形 112"/>
          <p:cNvSpPr/>
          <p:nvPr/>
        </p:nvSpPr>
        <p:spPr>
          <a:xfrm>
            <a:off x="2498956" y="7151842"/>
            <a:ext cx="88920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不動產經營管理</a:t>
            </a:r>
          </a:p>
        </p:txBody>
      </p:sp>
      <p:sp>
        <p:nvSpPr>
          <p:cNvPr id="115" name="矩形 114"/>
          <p:cNvSpPr/>
          <p:nvPr/>
        </p:nvSpPr>
        <p:spPr>
          <a:xfrm>
            <a:off x="2511547" y="5415125"/>
            <a:ext cx="889200" cy="39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2R(3,-)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財務管理</a:t>
            </a:r>
          </a:p>
        </p:txBody>
      </p:sp>
      <p:sp>
        <p:nvSpPr>
          <p:cNvPr id="116" name="矩形 115"/>
          <p:cNvSpPr/>
          <p:nvPr/>
        </p:nvSpPr>
        <p:spPr>
          <a:xfrm>
            <a:off x="2500250" y="8003147"/>
            <a:ext cx="88920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財務報表分析</a:t>
            </a:r>
          </a:p>
        </p:txBody>
      </p:sp>
      <p:grpSp>
        <p:nvGrpSpPr>
          <p:cNvPr id="25" name="群組 24"/>
          <p:cNvGrpSpPr/>
          <p:nvPr/>
        </p:nvGrpSpPr>
        <p:grpSpPr>
          <a:xfrm>
            <a:off x="2420520" y="9056846"/>
            <a:ext cx="2062680" cy="428877"/>
            <a:chOff x="2538988" y="9027267"/>
            <a:chExt cx="2570626" cy="386544"/>
          </a:xfrm>
        </p:grpSpPr>
        <p:sp>
          <p:nvSpPr>
            <p:cNvPr id="120" name="矩形 119"/>
            <p:cNvSpPr/>
            <p:nvPr/>
          </p:nvSpPr>
          <p:spPr>
            <a:xfrm>
              <a:off x="2538988" y="9027267"/>
              <a:ext cx="2570626" cy="386544"/>
            </a:xfrm>
            <a:prstGeom prst="rect">
              <a:avLst/>
            </a:prstGeom>
            <a:solidFill>
              <a:srgbClr val="E8C78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2621010" y="9064032"/>
              <a:ext cx="1171012" cy="30972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3R(1,1)</a:t>
              </a:r>
            </a:p>
            <a:p>
              <a:pPr algn="ctr"/>
              <a:r>
                <a:rPr lang="zh-TW" altLang="en-US" sz="8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企業管理專題</a:t>
              </a:r>
            </a:p>
          </p:txBody>
        </p:sp>
        <p:sp>
          <p:nvSpPr>
            <p:cNvPr id="118" name="矩形 117"/>
            <p:cNvSpPr/>
            <p:nvPr/>
          </p:nvSpPr>
          <p:spPr>
            <a:xfrm>
              <a:off x="3874148" y="9071550"/>
              <a:ext cx="11811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5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3S(2,2)</a:t>
              </a:r>
            </a:p>
            <a:p>
              <a:pPr algn="ctr"/>
              <a:r>
                <a:rPr lang="zh-TW" altLang="en-US" sz="95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企業實習</a:t>
              </a:r>
            </a:p>
          </p:txBody>
        </p:sp>
      </p:grpSp>
      <p:cxnSp>
        <p:nvCxnSpPr>
          <p:cNvPr id="122" name="直線單箭頭接點 121"/>
          <p:cNvCxnSpPr/>
          <p:nvPr/>
        </p:nvCxnSpPr>
        <p:spPr>
          <a:xfrm>
            <a:off x="3523468" y="3523346"/>
            <a:ext cx="391" cy="1674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單箭頭接點 127"/>
          <p:cNvCxnSpPr/>
          <p:nvPr/>
        </p:nvCxnSpPr>
        <p:spPr>
          <a:xfrm flipH="1">
            <a:off x="3523468" y="3991776"/>
            <a:ext cx="7600" cy="9755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單箭頭接點 129"/>
          <p:cNvCxnSpPr/>
          <p:nvPr/>
        </p:nvCxnSpPr>
        <p:spPr>
          <a:xfrm>
            <a:off x="3356208" y="4489952"/>
            <a:ext cx="372347" cy="77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接點 136"/>
          <p:cNvCxnSpPr/>
          <p:nvPr/>
        </p:nvCxnSpPr>
        <p:spPr>
          <a:xfrm flipV="1">
            <a:off x="1322365" y="4859841"/>
            <a:ext cx="4196723" cy="1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單箭頭接點 141"/>
          <p:cNvCxnSpPr/>
          <p:nvPr/>
        </p:nvCxnSpPr>
        <p:spPr>
          <a:xfrm>
            <a:off x="5529123" y="4867893"/>
            <a:ext cx="0" cy="1415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單箭頭接點 146"/>
          <p:cNvCxnSpPr/>
          <p:nvPr/>
        </p:nvCxnSpPr>
        <p:spPr>
          <a:xfrm>
            <a:off x="1322365" y="4859841"/>
            <a:ext cx="0" cy="143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接點 161"/>
          <p:cNvCxnSpPr>
            <a:cxnSpLocks/>
          </p:cNvCxnSpPr>
          <p:nvPr/>
        </p:nvCxnSpPr>
        <p:spPr>
          <a:xfrm>
            <a:off x="2356295" y="8905600"/>
            <a:ext cx="2078545" cy="2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單箭頭接點 177"/>
          <p:cNvCxnSpPr/>
          <p:nvPr/>
        </p:nvCxnSpPr>
        <p:spPr>
          <a:xfrm>
            <a:off x="3444240" y="9471660"/>
            <a:ext cx="1070" cy="15768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單箭頭接點 181"/>
          <p:cNvCxnSpPr/>
          <p:nvPr/>
        </p:nvCxnSpPr>
        <p:spPr>
          <a:xfrm>
            <a:off x="2027017" y="9549966"/>
            <a:ext cx="1353344" cy="53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矩形 116"/>
          <p:cNvSpPr/>
          <p:nvPr/>
        </p:nvSpPr>
        <p:spPr>
          <a:xfrm>
            <a:off x="3167870" y="1015628"/>
            <a:ext cx="691723" cy="478357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1R(3,-)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經濟學及實習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3656865" y="1552380"/>
            <a:ext cx="870982" cy="452442"/>
          </a:xfrm>
          <a:prstGeom prst="rect">
            <a:avLst/>
          </a:prstGeom>
          <a:solidFill>
            <a:srgbClr val="8FAA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2R(3,-)</a:t>
            </a:r>
          </a:p>
          <a:p>
            <a:pPr algn="ctr"/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程式設計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sz="9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5564287" y="6243124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服務業行銷</a:t>
            </a:r>
          </a:p>
        </p:txBody>
      </p:sp>
      <p:sp>
        <p:nvSpPr>
          <p:cNvPr id="124" name="矩形 123"/>
          <p:cNvSpPr/>
          <p:nvPr/>
        </p:nvSpPr>
        <p:spPr>
          <a:xfrm>
            <a:off x="2499115" y="7579457"/>
            <a:ext cx="88920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3S(2,-)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股票實作</a:t>
            </a:r>
          </a:p>
        </p:txBody>
      </p:sp>
      <p:sp>
        <p:nvSpPr>
          <p:cNvPr id="126" name="矩形 125"/>
          <p:cNvSpPr/>
          <p:nvPr/>
        </p:nvSpPr>
        <p:spPr>
          <a:xfrm>
            <a:off x="1355075" y="5859470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2S(-,3)</a:t>
            </a:r>
          </a:p>
          <a:p>
            <a:pPr algn="ctr"/>
            <a:r>
              <a:rPr lang="zh-TW" altLang="en-US" sz="7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新興產業趨勢與商業模式</a:t>
            </a:r>
          </a:p>
        </p:txBody>
      </p:sp>
      <p:sp>
        <p:nvSpPr>
          <p:cNvPr id="129" name="矩形 128"/>
          <p:cNvSpPr/>
          <p:nvPr/>
        </p:nvSpPr>
        <p:spPr>
          <a:xfrm>
            <a:off x="397105" y="8343660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競合動態與</a:t>
            </a:r>
            <a:endParaRPr lang="en-US" altLang="zh-TW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平台策略</a:t>
            </a:r>
          </a:p>
        </p:txBody>
      </p:sp>
      <p:sp>
        <p:nvSpPr>
          <p:cNvPr id="131" name="矩形 130"/>
          <p:cNvSpPr/>
          <p:nvPr/>
        </p:nvSpPr>
        <p:spPr>
          <a:xfrm>
            <a:off x="2507871" y="6723297"/>
            <a:ext cx="883676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數據分析與</a:t>
            </a:r>
            <a:endParaRPr lang="en-US" altLang="zh-TW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</a:t>
            </a:r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語言</a:t>
            </a:r>
          </a:p>
        </p:txBody>
      </p:sp>
      <p:sp>
        <p:nvSpPr>
          <p:cNvPr id="133" name="矩形 132"/>
          <p:cNvSpPr/>
          <p:nvPr/>
        </p:nvSpPr>
        <p:spPr>
          <a:xfrm>
            <a:off x="5564287" y="7551040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系統性創意思考</a:t>
            </a:r>
          </a:p>
        </p:txBody>
      </p:sp>
      <p:sp>
        <p:nvSpPr>
          <p:cNvPr id="134" name="矩形 133"/>
          <p:cNvSpPr/>
          <p:nvPr/>
        </p:nvSpPr>
        <p:spPr>
          <a:xfrm>
            <a:off x="1370377" y="7939432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7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大數據的</a:t>
            </a:r>
            <a:endParaRPr lang="en-US" altLang="zh-TW" sz="75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7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商業智慧分析</a:t>
            </a:r>
          </a:p>
        </p:txBody>
      </p:sp>
      <p:sp>
        <p:nvSpPr>
          <p:cNvPr id="135" name="矩形 134"/>
          <p:cNvSpPr/>
          <p:nvPr/>
        </p:nvSpPr>
        <p:spPr>
          <a:xfrm>
            <a:off x="396068" y="7939757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生產與作業</a:t>
            </a:r>
            <a:endParaRPr lang="en-US" altLang="zh-TW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</a:t>
            </a:r>
          </a:p>
        </p:txBody>
      </p:sp>
      <p:sp>
        <p:nvSpPr>
          <p:cNvPr id="136" name="矩形 135"/>
          <p:cNvSpPr/>
          <p:nvPr/>
        </p:nvSpPr>
        <p:spPr>
          <a:xfrm>
            <a:off x="2512078" y="5860180"/>
            <a:ext cx="88920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2S(2,-)</a:t>
            </a:r>
          </a:p>
          <a:p>
            <a:pPr algn="ctr"/>
            <a:r>
              <a:rPr lang="zh-TW" altLang="en-US" sz="8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企業經營與</a:t>
            </a:r>
            <a:endParaRPr lang="en-US" altLang="zh-TW" sz="8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財會資訊系統</a:t>
            </a:r>
          </a:p>
        </p:txBody>
      </p:sp>
      <p:sp>
        <p:nvSpPr>
          <p:cNvPr id="138" name="矩形 137"/>
          <p:cNvSpPr/>
          <p:nvPr/>
        </p:nvSpPr>
        <p:spPr>
          <a:xfrm>
            <a:off x="5564287" y="6679096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2S(-,3)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消費者行為</a:t>
            </a:r>
          </a:p>
        </p:txBody>
      </p:sp>
      <p:sp>
        <p:nvSpPr>
          <p:cNvPr id="139" name="矩形 138"/>
          <p:cNvSpPr/>
          <p:nvPr/>
        </p:nvSpPr>
        <p:spPr>
          <a:xfrm>
            <a:off x="396068" y="7520797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國際商務談判</a:t>
            </a:r>
          </a:p>
        </p:txBody>
      </p:sp>
      <p:sp>
        <p:nvSpPr>
          <p:cNvPr id="112" name="矩形 111"/>
          <p:cNvSpPr/>
          <p:nvPr/>
        </p:nvSpPr>
        <p:spPr>
          <a:xfrm>
            <a:off x="2472858" y="4264190"/>
            <a:ext cx="846000" cy="46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1S(3,-)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職場日語</a:t>
            </a:r>
            <a:endParaRPr lang="en-US" altLang="zh-TW" sz="95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習作</a:t>
            </a:r>
          </a:p>
        </p:txBody>
      </p:sp>
      <p:sp>
        <p:nvSpPr>
          <p:cNvPr id="114" name="矩形 113"/>
          <p:cNvSpPr/>
          <p:nvPr/>
        </p:nvSpPr>
        <p:spPr>
          <a:xfrm>
            <a:off x="3787098" y="4264190"/>
            <a:ext cx="846000" cy="46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1S(-,3)</a:t>
            </a:r>
          </a:p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職場日語</a:t>
            </a:r>
            <a:endParaRPr lang="en-US" altLang="zh-TW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會話</a:t>
            </a: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1AD23814-C392-4C60-87F2-7587A2EB3716}"/>
              </a:ext>
            </a:extLst>
          </p:cNvPr>
          <p:cNvSpPr/>
          <p:nvPr/>
        </p:nvSpPr>
        <p:spPr>
          <a:xfrm>
            <a:off x="4630076" y="5371180"/>
            <a:ext cx="8748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1R(2,-)</a:t>
            </a:r>
          </a:p>
          <a:p>
            <a:pPr algn="ctr"/>
            <a:r>
              <a:rPr lang="zh-TW" altLang="en-US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國際禮儀與</a:t>
            </a:r>
            <a:endParaRPr lang="en-US" altLang="zh-TW" sz="85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商務溝通技巧</a:t>
            </a: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38EAF6D5-35D6-4792-97DD-B6FE5931AC75}"/>
              </a:ext>
            </a:extLst>
          </p:cNvPr>
          <p:cNvSpPr/>
          <p:nvPr/>
        </p:nvSpPr>
        <p:spPr>
          <a:xfrm>
            <a:off x="5559499" y="5371180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1S(-,3)</a:t>
            </a:r>
          </a:p>
          <a:p>
            <a:pPr algn="ctr"/>
            <a:r>
              <a:rPr lang="zh-TW" altLang="en-US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民法概要</a:t>
            </a:r>
          </a:p>
        </p:txBody>
      </p:sp>
      <p:sp>
        <p:nvSpPr>
          <p:cNvPr id="60" name="矩形 59"/>
          <p:cNvSpPr/>
          <p:nvPr/>
        </p:nvSpPr>
        <p:spPr>
          <a:xfrm>
            <a:off x="3261107" y="3996908"/>
            <a:ext cx="523355" cy="2244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語文</a:t>
            </a:r>
          </a:p>
        </p:txBody>
      </p:sp>
      <p:sp>
        <p:nvSpPr>
          <p:cNvPr id="149" name="矩形 148"/>
          <p:cNvSpPr/>
          <p:nvPr/>
        </p:nvSpPr>
        <p:spPr>
          <a:xfrm>
            <a:off x="375935" y="5850869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1S(3,-)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世界經濟與</a:t>
            </a:r>
            <a:endParaRPr lang="en-US" altLang="zh-TW" sz="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政治</a:t>
            </a:r>
            <a:endParaRPr lang="en-US" altLang="zh-TW" sz="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0" name="矩形 169"/>
          <p:cNvSpPr/>
          <p:nvPr/>
        </p:nvSpPr>
        <p:spPr>
          <a:xfrm>
            <a:off x="3472773" y="7573035"/>
            <a:ext cx="88920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理財規劃</a:t>
            </a:r>
          </a:p>
        </p:txBody>
      </p:sp>
      <p:sp>
        <p:nvSpPr>
          <p:cNvPr id="172" name="矩形 171"/>
          <p:cNvSpPr/>
          <p:nvPr/>
        </p:nvSpPr>
        <p:spPr>
          <a:xfrm>
            <a:off x="4630076" y="8036733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7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國際消費者行為</a:t>
            </a:r>
          </a:p>
        </p:txBody>
      </p:sp>
      <p:sp>
        <p:nvSpPr>
          <p:cNvPr id="190" name="矩形 189"/>
          <p:cNvSpPr/>
          <p:nvPr/>
        </p:nvSpPr>
        <p:spPr>
          <a:xfrm>
            <a:off x="4942378" y="2259516"/>
            <a:ext cx="1508983" cy="563263"/>
          </a:xfrm>
          <a:prstGeom prst="rect">
            <a:avLst/>
          </a:prstGeom>
          <a:noFill/>
          <a:ln cmpd="dbl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sz="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畢業前應於人文、社會、自然、特色通識每主領域內至少修習</a:t>
            </a:r>
            <a:r>
              <a:rPr lang="en-US" altLang="zh-TW" sz="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學分。通識各主領域課程得單一領域跨域認抵，至多</a:t>
            </a:r>
            <a:r>
              <a:rPr lang="en-US" altLang="zh-TW" sz="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 。</a:t>
            </a:r>
          </a:p>
        </p:txBody>
      </p:sp>
      <p:cxnSp>
        <p:nvCxnSpPr>
          <p:cNvPr id="86" name="直線接點 85"/>
          <p:cNvCxnSpPr/>
          <p:nvPr/>
        </p:nvCxnSpPr>
        <p:spPr>
          <a:xfrm>
            <a:off x="5690513" y="2031125"/>
            <a:ext cx="0" cy="224383"/>
          </a:xfrm>
          <a:prstGeom prst="line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群組 147"/>
          <p:cNvGrpSpPr/>
          <p:nvPr/>
        </p:nvGrpSpPr>
        <p:grpSpPr>
          <a:xfrm>
            <a:off x="4627347" y="8560689"/>
            <a:ext cx="1836342" cy="1318262"/>
            <a:chOff x="5004538" y="8863290"/>
            <a:chExt cx="1588757" cy="1068747"/>
          </a:xfrm>
        </p:grpSpPr>
        <p:sp>
          <p:nvSpPr>
            <p:cNvPr id="192" name="矩形 191"/>
            <p:cNvSpPr/>
            <p:nvPr/>
          </p:nvSpPr>
          <p:spPr>
            <a:xfrm>
              <a:off x="5245982" y="9236194"/>
              <a:ext cx="901776" cy="281611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92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2R(3,-)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5004538" y="8863290"/>
              <a:ext cx="1157175" cy="274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建議修課年級</a:t>
              </a:r>
              <a:r>
                <a:rPr lang="en-US" altLang="zh-TW" sz="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(Q,</a:t>
              </a:r>
              <a:r>
                <a:rPr lang="zh-TW" altLang="en-US" sz="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不限</a:t>
              </a:r>
              <a:r>
                <a:rPr lang="en-US" altLang="zh-TW" sz="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endParaRPr lang="zh-TW" altLang="en-US" sz="800" dirty="0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5060847" y="9510189"/>
              <a:ext cx="1154449" cy="261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必修</a:t>
              </a:r>
              <a:r>
                <a:rPr lang="en-US" altLang="zh-TW" sz="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(R)</a:t>
              </a:r>
              <a:r>
                <a:rPr lang="zh-TW" altLang="en-US" sz="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選修</a:t>
              </a:r>
              <a:r>
                <a:rPr lang="en-US" altLang="zh-TW" sz="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(S)</a:t>
              </a:r>
            </a:p>
            <a:p>
              <a:endParaRPr lang="zh-TW" altLang="en-US" sz="700" dirty="0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5517374" y="8985898"/>
              <a:ext cx="577626" cy="17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學分數</a:t>
              </a:r>
              <a:endParaRPr lang="zh-TW" altLang="en-US" sz="800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481160" y="9595183"/>
              <a:ext cx="1112135" cy="33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(3,-)</a:t>
              </a:r>
              <a:r>
                <a:rPr lang="zh-TW" altLang="en-US" sz="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上學期開課</a:t>
              </a:r>
              <a:endParaRPr lang="en-US" altLang="zh-TW" sz="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(-,3)</a:t>
              </a:r>
              <a:r>
                <a:rPr lang="zh-TW" altLang="en-US" sz="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下學期開課</a:t>
              </a:r>
              <a:endParaRPr lang="en-US" altLang="zh-TW" sz="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(3,3)</a:t>
              </a:r>
              <a:r>
                <a:rPr lang="zh-TW" altLang="en-US" sz="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上下學期皆有開課</a:t>
              </a:r>
            </a:p>
          </p:txBody>
        </p:sp>
        <p:cxnSp>
          <p:nvCxnSpPr>
            <p:cNvPr id="141" name="直線單箭頭接點 140"/>
            <p:cNvCxnSpPr/>
            <p:nvPr/>
          </p:nvCxnSpPr>
          <p:spPr>
            <a:xfrm>
              <a:off x="5498611" y="9032256"/>
              <a:ext cx="0" cy="250296"/>
            </a:xfrm>
            <a:prstGeom prst="straightConnector1">
              <a:avLst/>
            </a:prstGeom>
            <a:ln>
              <a:solidFill>
                <a:schemeClr val="tx1"/>
              </a:solidFill>
              <a:round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單箭頭接點 142"/>
            <p:cNvCxnSpPr/>
            <p:nvPr/>
          </p:nvCxnSpPr>
          <p:spPr>
            <a:xfrm>
              <a:off x="5715758" y="9125389"/>
              <a:ext cx="0" cy="142854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round/>
              <a:headEnd type="none" w="med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單箭頭接點 143"/>
            <p:cNvCxnSpPr/>
            <p:nvPr/>
          </p:nvCxnSpPr>
          <p:spPr>
            <a:xfrm flipH="1" flipV="1">
              <a:off x="5882459" y="9469434"/>
              <a:ext cx="3895" cy="146259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round/>
              <a:headEnd type="none" w="med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單箭頭接點 145"/>
            <p:cNvCxnSpPr/>
            <p:nvPr/>
          </p:nvCxnSpPr>
          <p:spPr>
            <a:xfrm flipH="1" flipV="1">
              <a:off x="5599059" y="9443500"/>
              <a:ext cx="5319" cy="90385"/>
            </a:xfrm>
            <a:prstGeom prst="straightConnector1">
              <a:avLst/>
            </a:prstGeom>
            <a:ln>
              <a:solidFill>
                <a:schemeClr val="tx1"/>
              </a:solidFill>
              <a:round/>
              <a:headEnd type="none" w="med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矩形 124">
            <a:extLst>
              <a:ext uri="{FF2B5EF4-FFF2-40B4-BE49-F238E27FC236}">
                <a16:creationId xmlns:a16="http://schemas.microsoft.com/office/drawing/2014/main" id="{B48E983F-09DA-44D2-98C8-766CEE6B286B}"/>
              </a:ext>
            </a:extLst>
          </p:cNvPr>
          <p:cNvSpPr/>
          <p:nvPr/>
        </p:nvSpPr>
        <p:spPr>
          <a:xfrm>
            <a:off x="3494484" y="5860180"/>
            <a:ext cx="880953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8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國際貿易理論與政策</a:t>
            </a: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4AAFF9B1-8281-48F7-BCD4-F3FB80042F66}"/>
              </a:ext>
            </a:extLst>
          </p:cNvPr>
          <p:cNvSpPr/>
          <p:nvPr/>
        </p:nvSpPr>
        <p:spPr>
          <a:xfrm>
            <a:off x="3486864" y="5421298"/>
            <a:ext cx="880953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2S(-,3)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投資學</a:t>
            </a:r>
          </a:p>
        </p:txBody>
      </p:sp>
      <p:sp>
        <p:nvSpPr>
          <p:cNvPr id="132" name="矩形 131"/>
          <p:cNvSpPr/>
          <p:nvPr/>
        </p:nvSpPr>
        <p:spPr>
          <a:xfrm>
            <a:off x="3472773" y="8001888"/>
            <a:ext cx="88920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3S(-,2)</a:t>
            </a:r>
          </a:p>
          <a:p>
            <a:pPr algn="ctr"/>
            <a:r>
              <a:rPr lang="zh-TW" altLang="en-US" sz="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會計稽核方法</a:t>
            </a:r>
          </a:p>
        </p:txBody>
      </p:sp>
      <p:sp>
        <p:nvSpPr>
          <p:cNvPr id="150" name="矩形 149">
            <a:extLst>
              <a:ext uri="{FF2B5EF4-FFF2-40B4-BE49-F238E27FC236}">
                <a16:creationId xmlns:a16="http://schemas.microsoft.com/office/drawing/2014/main" id="{53B00585-14D7-4D3C-801B-4E8545D92734}"/>
              </a:ext>
            </a:extLst>
          </p:cNvPr>
          <p:cNvSpPr/>
          <p:nvPr/>
        </p:nvSpPr>
        <p:spPr>
          <a:xfrm>
            <a:off x="5572781" y="8040576"/>
            <a:ext cx="8748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8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商業軟體應用</a:t>
            </a:r>
          </a:p>
        </p:txBody>
      </p:sp>
      <p:sp>
        <p:nvSpPr>
          <p:cNvPr id="151" name="矩形 150"/>
          <p:cNvSpPr/>
          <p:nvPr/>
        </p:nvSpPr>
        <p:spPr>
          <a:xfrm>
            <a:off x="1599079" y="4264016"/>
            <a:ext cx="846000" cy="461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1S(2,2)</a:t>
            </a:r>
          </a:p>
          <a:p>
            <a:pPr algn="ctr"/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商用英文</a:t>
            </a:r>
            <a:b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9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2" name="矩形 151"/>
          <p:cNvSpPr/>
          <p:nvPr/>
        </p:nvSpPr>
        <p:spPr>
          <a:xfrm>
            <a:off x="2507871" y="8443848"/>
            <a:ext cx="87249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3S(3,-)</a:t>
            </a:r>
          </a:p>
          <a:p>
            <a:pPr algn="ctr"/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國際經濟貿易法規</a:t>
            </a:r>
          </a:p>
        </p:txBody>
      </p:sp>
      <p:cxnSp>
        <p:nvCxnSpPr>
          <p:cNvPr id="153" name="直線單箭頭接點 152"/>
          <p:cNvCxnSpPr/>
          <p:nvPr/>
        </p:nvCxnSpPr>
        <p:spPr>
          <a:xfrm>
            <a:off x="3429000" y="8884920"/>
            <a:ext cx="1070" cy="15768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5366385" y="9103995"/>
            <a:ext cx="342900" cy="205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A32388DE-AB3F-4AFE-8F67-00531855C8AF}"/>
              </a:ext>
            </a:extLst>
          </p:cNvPr>
          <p:cNvSpPr/>
          <p:nvPr/>
        </p:nvSpPr>
        <p:spPr>
          <a:xfrm>
            <a:off x="375935" y="6284341"/>
            <a:ext cx="889200" cy="35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1S(-,3)</a:t>
            </a:r>
          </a:p>
          <a:p>
            <a:pPr algn="ctr"/>
            <a:r>
              <a:rPr lang="zh-TW" altLang="en-US" sz="7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大數據和社會</a:t>
            </a:r>
          </a:p>
        </p:txBody>
      </p:sp>
      <p:sp>
        <p:nvSpPr>
          <p:cNvPr id="155" name="矩形 154">
            <a:extLst>
              <a:ext uri="{FF2B5EF4-FFF2-40B4-BE49-F238E27FC236}">
                <a16:creationId xmlns:a16="http://schemas.microsoft.com/office/drawing/2014/main" id="{BF8F3FDD-12E9-4082-9172-906C56C109CA}"/>
              </a:ext>
            </a:extLst>
          </p:cNvPr>
          <p:cNvSpPr/>
          <p:nvPr/>
        </p:nvSpPr>
        <p:spPr>
          <a:xfrm>
            <a:off x="3482740" y="8454519"/>
            <a:ext cx="889200" cy="39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3S(-,3)</a:t>
            </a:r>
          </a:p>
          <a:p>
            <a:pPr algn="ctr"/>
            <a:r>
              <a: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理財工具</a:t>
            </a:r>
          </a:p>
        </p:txBody>
      </p:sp>
    </p:spTree>
    <p:extLst>
      <p:ext uri="{BB962C8B-B14F-4D97-AF65-F5344CB8AC3E}">
        <p14:creationId xmlns:p14="http://schemas.microsoft.com/office/powerpoint/2010/main" val="309164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1704</TotalTime>
  <Words>761</Words>
  <Application>Microsoft Office PowerPoint</Application>
  <PresentationFormat>A4 紙張 (210x297 公釐)</PresentationFormat>
  <Paragraphs>187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吳文菁</dc:creator>
  <cp:lastModifiedBy>林依蔚</cp:lastModifiedBy>
  <cp:revision>181</cp:revision>
  <cp:lastPrinted>2022-09-02T08:27:26Z</cp:lastPrinted>
  <dcterms:created xsi:type="dcterms:W3CDTF">2018-05-14T03:41:44Z</dcterms:created>
  <dcterms:modified xsi:type="dcterms:W3CDTF">2024-01-19T03:29:48Z</dcterms:modified>
</cp:coreProperties>
</file>